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25"/>
  </p:notesMasterIdLst>
  <p:handoutMasterIdLst>
    <p:handoutMasterId r:id="rId26"/>
  </p:handoutMasterIdLst>
  <p:sldIdLst>
    <p:sldId id="389" r:id="rId2"/>
    <p:sldId id="369" r:id="rId3"/>
    <p:sldId id="319" r:id="rId4"/>
    <p:sldId id="385" r:id="rId5"/>
    <p:sldId id="373" r:id="rId6"/>
    <p:sldId id="386" r:id="rId7"/>
    <p:sldId id="390" r:id="rId8"/>
    <p:sldId id="391" r:id="rId9"/>
    <p:sldId id="392" r:id="rId10"/>
    <p:sldId id="393" r:id="rId11"/>
    <p:sldId id="394" r:id="rId12"/>
    <p:sldId id="395" r:id="rId13"/>
    <p:sldId id="396" r:id="rId14"/>
    <p:sldId id="397" r:id="rId15"/>
    <p:sldId id="398" r:id="rId16"/>
    <p:sldId id="399" r:id="rId17"/>
    <p:sldId id="400" r:id="rId18"/>
    <p:sldId id="401" r:id="rId19"/>
    <p:sldId id="402" r:id="rId20"/>
    <p:sldId id="403" r:id="rId21"/>
    <p:sldId id="404" r:id="rId22"/>
    <p:sldId id="405" r:id="rId23"/>
    <p:sldId id="266" r:id="rId24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B4B4"/>
    <a:srgbClr val="8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5BE263C-DBD7-4A20-BB59-AAB30ACAA65A}" styleName="보통 스타일 3 - 강조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660B408-B3CF-4A94-85FC-2B1E0A45F4A2}" styleName="어두운 스타일 2 - 강조 1/강조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8603FDC-E32A-4AB5-989C-0864C3EAD2B8}" styleName="테마 스타일 2 - 강조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84E427A-3D55-4303-BF80-6455036E1DE7}" styleName="테마 스타일 1 - 강조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712" autoAdjust="0"/>
    <p:restoredTop sz="94660"/>
  </p:normalViewPr>
  <p:slideViewPr>
    <p:cSldViewPr>
      <p:cViewPr>
        <p:scale>
          <a:sx n="75" d="100"/>
          <a:sy n="75" d="100"/>
        </p:scale>
        <p:origin x="-1570" y="-23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1C35C9-D0B2-43EF-8A1C-FEB445BDDE72}" type="datetimeFigureOut">
              <a:rPr lang="ko-KR" altLang="en-US" smtClean="0"/>
              <a:t>2019-04-12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674585-C5F3-481A-9351-706D02AB48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024297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notes format</a:t>
            </a:r>
          </a:p>
        </p:txBody>
      </p:sp>
      <p:sp>
        <p:nvSpPr>
          <p:cNvPr id="41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</a:p>
        </p:txBody>
      </p:sp>
      <p:sp>
        <p:nvSpPr>
          <p:cNvPr id="42" name="PlaceHolder 3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</a:p>
        </p:txBody>
      </p:sp>
      <p:sp>
        <p:nvSpPr>
          <p:cNvPr id="43" name="PlaceHolder 4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</a:p>
        </p:txBody>
      </p:sp>
      <p:sp>
        <p:nvSpPr>
          <p:cNvPr id="44" name="PlaceHolder 5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6E2D31B6-DA79-4E34-AFA1-FE60C0245F5E}" type="slidenum"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‹#›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0473471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960" cy="4113360"/>
          </a:xfrm>
          <a:prstGeom prst="rect">
            <a:avLst/>
          </a:prstGeom>
        </p:spPr>
        <p:txBody>
          <a:bodyPr lIns="0" tIns="0" rIns="0" bIns="0"/>
          <a:lstStyle/>
          <a:p>
            <a:pPr marL="216000" indent="-215280"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I want you to follow this rule</a:t>
            </a:r>
            <a:endParaRPr lang="en-US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0" name="CustomShape 2"/>
          <p:cNvSpPr/>
          <p:nvPr/>
        </p:nvSpPr>
        <p:spPr>
          <a:xfrm>
            <a:off x="3884760" y="8685360"/>
            <a:ext cx="2970360" cy="455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960" cy="4113360"/>
          </a:xfrm>
          <a:prstGeom prst="rect">
            <a:avLst/>
          </a:prstGeom>
        </p:spPr>
        <p:txBody>
          <a:bodyPr lIns="0" tIns="91440" rIns="0" bIns="91440"/>
          <a:lstStyle/>
          <a:p>
            <a:pPr marL="216000" indent="-215280"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Supporting facts</a:t>
            </a:r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8" name="CustomShape 2"/>
          <p:cNvSpPr/>
          <p:nvPr/>
        </p:nvSpPr>
        <p:spPr>
          <a:xfrm>
            <a:off x="3884760" y="8685360"/>
            <a:ext cx="2970360" cy="455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960" cy="4113360"/>
          </a:xfrm>
          <a:prstGeom prst="rect">
            <a:avLst/>
          </a:prstGeom>
        </p:spPr>
        <p:txBody>
          <a:bodyPr lIns="0" tIns="91440" rIns="0" bIns="91440"/>
          <a:lstStyle/>
          <a:p>
            <a:pPr marL="216000" indent="-215280"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Supporting facts</a:t>
            </a:r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8" name="CustomShape 2"/>
          <p:cNvSpPr/>
          <p:nvPr/>
        </p:nvSpPr>
        <p:spPr>
          <a:xfrm>
            <a:off x="3884760" y="8685360"/>
            <a:ext cx="2970360" cy="455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960" cy="4113360"/>
          </a:xfrm>
          <a:prstGeom prst="rect">
            <a:avLst/>
          </a:prstGeom>
        </p:spPr>
        <p:txBody>
          <a:bodyPr lIns="0" tIns="91440" rIns="0" bIns="91440"/>
          <a:lstStyle/>
          <a:p>
            <a:pPr marL="216000" indent="-215280"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Supporting facts</a:t>
            </a:r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8" name="CustomShape 2"/>
          <p:cNvSpPr/>
          <p:nvPr/>
        </p:nvSpPr>
        <p:spPr>
          <a:xfrm>
            <a:off x="3884760" y="8685360"/>
            <a:ext cx="2970360" cy="455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960" cy="4113360"/>
          </a:xfrm>
          <a:prstGeom prst="rect">
            <a:avLst/>
          </a:prstGeom>
        </p:spPr>
        <p:txBody>
          <a:bodyPr lIns="0" tIns="91440" rIns="0" bIns="91440"/>
          <a:lstStyle/>
          <a:p>
            <a:pPr marL="216000" indent="-215280"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Supporting facts</a:t>
            </a:r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8" name="CustomShape 2"/>
          <p:cNvSpPr/>
          <p:nvPr/>
        </p:nvSpPr>
        <p:spPr>
          <a:xfrm>
            <a:off x="3884760" y="8685360"/>
            <a:ext cx="2970360" cy="455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960" cy="4113360"/>
          </a:xfrm>
          <a:prstGeom prst="rect">
            <a:avLst/>
          </a:prstGeom>
        </p:spPr>
        <p:txBody>
          <a:bodyPr lIns="0" tIns="91440" rIns="0" bIns="91440"/>
          <a:lstStyle/>
          <a:p>
            <a:pPr marL="216000" indent="-215280"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Supporting facts</a:t>
            </a:r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8" name="CustomShape 2"/>
          <p:cNvSpPr/>
          <p:nvPr/>
        </p:nvSpPr>
        <p:spPr>
          <a:xfrm>
            <a:off x="3884760" y="8685360"/>
            <a:ext cx="2970360" cy="455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960" cy="4113360"/>
          </a:xfrm>
          <a:prstGeom prst="rect">
            <a:avLst/>
          </a:prstGeom>
        </p:spPr>
        <p:txBody>
          <a:bodyPr lIns="0" tIns="91440" rIns="0" bIns="91440"/>
          <a:lstStyle/>
          <a:p>
            <a:pPr marL="216000" indent="-215280"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Supporting facts</a:t>
            </a:r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8" name="CustomShape 2"/>
          <p:cNvSpPr/>
          <p:nvPr/>
        </p:nvSpPr>
        <p:spPr>
          <a:xfrm>
            <a:off x="3884760" y="8685360"/>
            <a:ext cx="2970360" cy="455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960" cy="4113360"/>
          </a:xfrm>
          <a:prstGeom prst="rect">
            <a:avLst/>
          </a:prstGeom>
        </p:spPr>
        <p:txBody>
          <a:bodyPr lIns="0" tIns="91440" rIns="0" bIns="91440"/>
          <a:lstStyle/>
          <a:p>
            <a:pPr marL="216000" indent="-215280"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Supporting facts</a:t>
            </a:r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8" name="CustomShape 2"/>
          <p:cNvSpPr/>
          <p:nvPr/>
        </p:nvSpPr>
        <p:spPr>
          <a:xfrm>
            <a:off x="3884760" y="8685360"/>
            <a:ext cx="2970360" cy="455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960" cy="4113360"/>
          </a:xfrm>
          <a:prstGeom prst="rect">
            <a:avLst/>
          </a:prstGeom>
        </p:spPr>
        <p:txBody>
          <a:bodyPr lIns="0" tIns="91440" rIns="0" bIns="91440"/>
          <a:lstStyle/>
          <a:p>
            <a:pPr marL="216000" indent="-215280"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Supporting facts</a:t>
            </a:r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8" name="CustomShape 2"/>
          <p:cNvSpPr/>
          <p:nvPr/>
        </p:nvSpPr>
        <p:spPr>
          <a:xfrm>
            <a:off x="3884760" y="8685360"/>
            <a:ext cx="2970360" cy="455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960" cy="4113360"/>
          </a:xfrm>
          <a:prstGeom prst="rect">
            <a:avLst/>
          </a:prstGeom>
        </p:spPr>
        <p:txBody>
          <a:bodyPr lIns="0" tIns="91440" rIns="0" bIns="91440"/>
          <a:lstStyle/>
          <a:p>
            <a:pPr marL="216000" indent="-215280"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Supporting facts</a:t>
            </a:r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8" name="CustomShape 2"/>
          <p:cNvSpPr/>
          <p:nvPr/>
        </p:nvSpPr>
        <p:spPr>
          <a:xfrm>
            <a:off x="3884760" y="8685360"/>
            <a:ext cx="2970360" cy="455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960" cy="4113360"/>
          </a:xfrm>
          <a:prstGeom prst="rect">
            <a:avLst/>
          </a:prstGeom>
        </p:spPr>
        <p:txBody>
          <a:bodyPr lIns="0" tIns="91440" rIns="0" bIns="91440"/>
          <a:lstStyle/>
          <a:p>
            <a:pPr marL="216000" indent="-215280"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Supporting facts</a:t>
            </a:r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8" name="CustomShape 2"/>
          <p:cNvSpPr/>
          <p:nvPr/>
        </p:nvSpPr>
        <p:spPr>
          <a:xfrm>
            <a:off x="3884760" y="8685360"/>
            <a:ext cx="2970360" cy="455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960" cy="4113360"/>
          </a:xfrm>
          <a:prstGeom prst="rect">
            <a:avLst/>
          </a:prstGeom>
        </p:spPr>
        <p:txBody>
          <a:bodyPr lIns="0" tIns="91440" rIns="0" bIns="91440"/>
          <a:lstStyle/>
          <a:p>
            <a:pPr marL="216000" indent="-215280"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Supporting facts</a:t>
            </a:r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8" name="CustomShape 2"/>
          <p:cNvSpPr/>
          <p:nvPr/>
        </p:nvSpPr>
        <p:spPr>
          <a:xfrm>
            <a:off x="3884760" y="8685360"/>
            <a:ext cx="2970360" cy="455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960" cy="4113360"/>
          </a:xfrm>
          <a:prstGeom prst="rect">
            <a:avLst/>
          </a:prstGeom>
        </p:spPr>
        <p:txBody>
          <a:bodyPr lIns="0" tIns="91440" rIns="0" bIns="91440"/>
          <a:lstStyle/>
          <a:p>
            <a:pPr marL="216000" indent="-215280"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Supporting facts</a:t>
            </a:r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8" name="CustomShape 2"/>
          <p:cNvSpPr/>
          <p:nvPr/>
        </p:nvSpPr>
        <p:spPr>
          <a:xfrm>
            <a:off x="3884760" y="8685360"/>
            <a:ext cx="2970360" cy="455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960" cy="4113360"/>
          </a:xfrm>
          <a:prstGeom prst="rect">
            <a:avLst/>
          </a:prstGeom>
        </p:spPr>
        <p:txBody>
          <a:bodyPr lIns="0" tIns="91440" rIns="0" bIns="91440"/>
          <a:lstStyle/>
          <a:p>
            <a:pPr marL="216000" indent="-215280"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Supporting facts</a:t>
            </a:r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8" name="CustomShape 2"/>
          <p:cNvSpPr/>
          <p:nvPr/>
        </p:nvSpPr>
        <p:spPr>
          <a:xfrm>
            <a:off x="3884760" y="8685360"/>
            <a:ext cx="2970360" cy="455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960" cy="4113360"/>
          </a:xfrm>
          <a:prstGeom prst="rect">
            <a:avLst/>
          </a:prstGeom>
        </p:spPr>
        <p:txBody>
          <a:bodyPr lIns="0" tIns="91440" rIns="0" bIns="91440"/>
          <a:lstStyle/>
          <a:p>
            <a:pPr marL="216000" indent="-215280"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Supporting facts</a:t>
            </a:r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8" name="CustomShape 2"/>
          <p:cNvSpPr/>
          <p:nvPr/>
        </p:nvSpPr>
        <p:spPr>
          <a:xfrm>
            <a:off x="3884760" y="8685360"/>
            <a:ext cx="2970360" cy="455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960" cy="4113360"/>
          </a:xfrm>
          <a:prstGeom prst="rect">
            <a:avLst/>
          </a:prstGeom>
        </p:spPr>
        <p:txBody>
          <a:bodyPr lIns="0" tIns="91440" rIns="0" bIns="91440"/>
          <a:lstStyle/>
          <a:p>
            <a:pPr marL="216000" indent="-215280"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Supporting facts</a:t>
            </a:r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8" name="CustomShape 2"/>
          <p:cNvSpPr/>
          <p:nvPr/>
        </p:nvSpPr>
        <p:spPr>
          <a:xfrm>
            <a:off x="3884760" y="8685360"/>
            <a:ext cx="2970360" cy="455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960" cy="4113360"/>
          </a:xfrm>
          <a:prstGeom prst="rect">
            <a:avLst/>
          </a:prstGeom>
        </p:spPr>
        <p:txBody>
          <a:bodyPr lIns="0" tIns="91440" rIns="0" bIns="91440"/>
          <a:lstStyle/>
          <a:p>
            <a:pPr marL="216000" indent="-215280"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Supporting facts</a:t>
            </a:r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8" name="CustomShape 2"/>
          <p:cNvSpPr/>
          <p:nvPr/>
        </p:nvSpPr>
        <p:spPr>
          <a:xfrm>
            <a:off x="3884760" y="8685360"/>
            <a:ext cx="2970360" cy="455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960" cy="4113360"/>
          </a:xfrm>
          <a:prstGeom prst="rect">
            <a:avLst/>
          </a:prstGeom>
        </p:spPr>
        <p:txBody>
          <a:bodyPr lIns="0" tIns="91440" rIns="0" bIns="91440"/>
          <a:lstStyle/>
          <a:p>
            <a:pPr marL="216000" indent="-215280"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Supporting facts</a:t>
            </a:r>
            <a:endParaRPr lang="en-US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8" name="CustomShape 2"/>
          <p:cNvSpPr/>
          <p:nvPr/>
        </p:nvSpPr>
        <p:spPr>
          <a:xfrm>
            <a:off x="3884760" y="8685360"/>
            <a:ext cx="2970360" cy="455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960" cy="4113360"/>
          </a:xfrm>
          <a:prstGeom prst="rect">
            <a:avLst/>
          </a:prstGeom>
        </p:spPr>
        <p:txBody>
          <a:bodyPr lIns="0" tIns="91440" rIns="0" bIns="91440"/>
          <a:lstStyle/>
          <a:p>
            <a:pPr marL="216000" indent="-215280"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Supporting facts</a:t>
            </a:r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8" name="CustomShape 2"/>
          <p:cNvSpPr/>
          <p:nvPr/>
        </p:nvSpPr>
        <p:spPr>
          <a:xfrm>
            <a:off x="3884760" y="8685360"/>
            <a:ext cx="2970360" cy="455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960" cy="4113360"/>
          </a:xfrm>
          <a:prstGeom prst="rect">
            <a:avLst/>
          </a:prstGeom>
        </p:spPr>
        <p:txBody>
          <a:bodyPr lIns="0" tIns="91440" rIns="0" bIns="91440"/>
          <a:lstStyle/>
          <a:p>
            <a:pPr marL="216000" indent="-215280"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Supporting facts</a:t>
            </a:r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8" name="CustomShape 2"/>
          <p:cNvSpPr/>
          <p:nvPr/>
        </p:nvSpPr>
        <p:spPr>
          <a:xfrm>
            <a:off x="3884760" y="8685360"/>
            <a:ext cx="2970360" cy="455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960" cy="4113360"/>
          </a:xfrm>
          <a:prstGeom prst="rect">
            <a:avLst/>
          </a:prstGeom>
        </p:spPr>
        <p:txBody>
          <a:bodyPr lIns="0" tIns="91440" rIns="0" bIns="91440"/>
          <a:lstStyle/>
          <a:p>
            <a:pPr marL="216000" indent="-215280"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Supporting facts</a:t>
            </a:r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8" name="CustomShape 2"/>
          <p:cNvSpPr/>
          <p:nvPr/>
        </p:nvSpPr>
        <p:spPr>
          <a:xfrm>
            <a:off x="3884760" y="8685360"/>
            <a:ext cx="2970360" cy="455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960" cy="4113360"/>
          </a:xfrm>
          <a:prstGeom prst="rect">
            <a:avLst/>
          </a:prstGeom>
        </p:spPr>
        <p:txBody>
          <a:bodyPr lIns="0" tIns="91440" rIns="0" bIns="91440"/>
          <a:lstStyle/>
          <a:p>
            <a:pPr marL="216000" indent="-215280"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Supporting facts</a:t>
            </a:r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8" name="CustomShape 2"/>
          <p:cNvSpPr/>
          <p:nvPr/>
        </p:nvSpPr>
        <p:spPr>
          <a:xfrm>
            <a:off x="3884760" y="8685360"/>
            <a:ext cx="2970360" cy="455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960" cy="4113360"/>
          </a:xfrm>
          <a:prstGeom prst="rect">
            <a:avLst/>
          </a:prstGeom>
        </p:spPr>
        <p:txBody>
          <a:bodyPr lIns="0" tIns="91440" rIns="0" bIns="91440"/>
          <a:lstStyle/>
          <a:p>
            <a:pPr marL="216000" indent="-215280"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Supporting facts</a:t>
            </a:r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8" name="CustomShape 2"/>
          <p:cNvSpPr/>
          <p:nvPr/>
        </p:nvSpPr>
        <p:spPr>
          <a:xfrm>
            <a:off x="3884760" y="8685360"/>
            <a:ext cx="2970360" cy="455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ko-K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ko-K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ko-K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ko-K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ko-K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ko-K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ko-K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ko-K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ko-K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ko-K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ko-K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8" name="그림 37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39" name="그림 38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ko-K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ko-K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ko-K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ko-K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ko-K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ko-K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ko-K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ko-K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ko-K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ko-K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ko-K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ko-K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ko-K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ko-K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ko-K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ko-K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ko-K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ko-K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ko-K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stomShape 1"/>
          <p:cNvSpPr/>
          <p:nvPr/>
        </p:nvSpPr>
        <p:spPr>
          <a:xfrm>
            <a:off x="-4320" y="809640"/>
            <a:ext cx="9142560" cy="90720"/>
          </a:xfrm>
          <a:prstGeom prst="rect">
            <a:avLst/>
          </a:prstGeom>
          <a:gradFill>
            <a:gsLst>
              <a:gs pos="0">
                <a:schemeClr val="lt1"/>
              </a:gs>
              <a:gs pos="50000">
                <a:srgbClr val="800000"/>
              </a:gs>
              <a:gs pos="100000">
                <a:schemeClr val="lt1"/>
              </a:gs>
            </a:gsLst>
            <a:lin ang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7" name="Shape 17"/>
          <p:cNvPicPr/>
          <p:nvPr/>
        </p:nvPicPr>
        <p:blipFill>
          <a:blip r:embed="rId14"/>
          <a:srcRect r="73757" b="10921"/>
          <a:stretch/>
        </p:blipFill>
        <p:spPr>
          <a:xfrm>
            <a:off x="14760" y="6486480"/>
            <a:ext cx="1460880" cy="363600"/>
          </a:xfrm>
          <a:prstGeom prst="rect">
            <a:avLst/>
          </a:prstGeom>
          <a:ln>
            <a:noFill/>
          </a:ln>
        </p:spPr>
      </p:pic>
      <p:sp>
        <p:nvSpPr>
          <p:cNvPr id="2" name="CustomShape 2"/>
          <p:cNvSpPr/>
          <p:nvPr/>
        </p:nvSpPr>
        <p:spPr>
          <a:xfrm>
            <a:off x="-1440" y="6467400"/>
            <a:ext cx="9142560" cy="44640"/>
          </a:xfrm>
          <a:prstGeom prst="rect">
            <a:avLst/>
          </a:prstGeom>
          <a:gradFill>
            <a:gsLst>
              <a:gs pos="0">
                <a:srgbClr val="800000"/>
              </a:gs>
              <a:gs pos="50000">
                <a:schemeClr val="lt1"/>
              </a:gs>
              <a:gs pos="100000">
                <a:srgbClr val="800000"/>
              </a:gs>
            </a:gsLst>
            <a:lin ang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3" name="Shape 19"/>
          <p:cNvPicPr/>
          <p:nvPr/>
        </p:nvPicPr>
        <p:blipFill>
          <a:blip r:embed="rId15"/>
          <a:stretch/>
        </p:blipFill>
        <p:spPr>
          <a:xfrm>
            <a:off x="8678160" y="6505560"/>
            <a:ext cx="457200" cy="358560"/>
          </a:xfrm>
          <a:prstGeom prst="rect">
            <a:avLst/>
          </a:prstGeom>
          <a:ln>
            <a:noFill/>
          </a:ln>
        </p:spPr>
      </p:pic>
      <p:sp>
        <p:nvSpPr>
          <p:cNvPr id="4" name="PlaceHolder 3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ko-K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ko-K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ko-K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ko-K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ko-K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ko-KR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ko-KR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ko-KR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/>
    <p:bodyStyle/>
    <p:otherStyle/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26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gif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eg"/><Relationship Id="rId3" Type="http://schemas.openxmlformats.org/officeDocument/2006/relationships/image" Target="../media/image27.jpe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10" Type="http://schemas.openxmlformats.org/officeDocument/2006/relationships/image" Target="../media/image34.jpeg"/><Relationship Id="rId4" Type="http://schemas.openxmlformats.org/officeDocument/2006/relationships/image" Target="../media/image28.jpeg"/><Relationship Id="rId9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11.png"/><Relationship Id="rId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eg"/><Relationship Id="rId3" Type="http://schemas.openxmlformats.org/officeDocument/2006/relationships/image" Target="../media/image23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5.gif"/><Relationship Id="rId4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jpeg"/><Relationship Id="rId3" Type="http://schemas.openxmlformats.org/officeDocument/2006/relationships/image" Target="../media/image29.png"/><Relationship Id="rId7" Type="http://schemas.openxmlformats.org/officeDocument/2006/relationships/image" Target="../media/image28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30.png"/><Relationship Id="rId4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jpeg"/><Relationship Id="rId3" Type="http://schemas.openxmlformats.org/officeDocument/2006/relationships/image" Target="../media/image31.png"/><Relationship Id="rId7" Type="http://schemas.openxmlformats.org/officeDocument/2006/relationships/image" Target="../media/image32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33.png"/><Relationship Id="rId4" Type="http://schemas.openxmlformats.org/officeDocument/2006/relationships/image" Target="../media/image4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eg"/><Relationship Id="rId3" Type="http://schemas.openxmlformats.org/officeDocument/2006/relationships/image" Target="../media/image37.png"/><Relationship Id="rId7" Type="http://schemas.openxmlformats.org/officeDocument/2006/relationships/image" Target="../media/image53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38.png"/><Relationship Id="rId4" Type="http://schemas.openxmlformats.org/officeDocument/2006/relationships/image" Target="../media/image5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CustomShape 1"/>
          <p:cNvSpPr/>
          <p:nvPr/>
        </p:nvSpPr>
        <p:spPr>
          <a:xfrm>
            <a:off x="12240" y="24120"/>
            <a:ext cx="9117720" cy="72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0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Weekly Report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" name="CustomShape 2"/>
          <p:cNvSpPr/>
          <p:nvPr/>
        </p:nvSpPr>
        <p:spPr>
          <a:xfrm>
            <a:off x="6588360" y="353160"/>
            <a:ext cx="2581920" cy="367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Wangwon</a:t>
            </a:r>
            <a:r>
              <a:rPr lang="en-US" sz="1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Lee, </a:t>
            </a:r>
            <a:r>
              <a:rPr lang="en-US" sz="16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2019/04/13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graphicFrame>
        <p:nvGraphicFramePr>
          <p:cNvPr id="47" name="Table 3"/>
          <p:cNvGraphicFramePr/>
          <p:nvPr>
            <p:extLst>
              <p:ext uri="{D42A27DB-BD31-4B8C-83A1-F6EECF244321}">
                <p14:modId xmlns:p14="http://schemas.microsoft.com/office/powerpoint/2010/main" val="690407034"/>
              </p:ext>
            </p:extLst>
          </p:nvPr>
        </p:nvGraphicFramePr>
        <p:xfrm>
          <a:off x="-3960" y="748439"/>
          <a:ext cx="9184472" cy="5712493"/>
        </p:xfrm>
        <a:graphic>
          <a:graphicData uri="http://schemas.openxmlformats.org/drawingml/2006/table">
            <a:tbl>
              <a:tblPr/>
              <a:tblGrid>
                <a:gridCol w="4575960"/>
                <a:gridCol w="4608512"/>
              </a:tblGrid>
              <a:tr h="40767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1" strike="noStrike" spc="-1" dirty="0" smtClean="0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lt"/>
                          <a:ea typeface="Arial"/>
                        </a:rPr>
                        <a:t>This </a:t>
                      </a:r>
                      <a:r>
                        <a:rPr lang="en-US" sz="2000" b="1" strike="noStrike" spc="-1" dirty="0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lt"/>
                          <a:ea typeface="Arial"/>
                        </a:rPr>
                        <a:t>week</a:t>
                      </a:r>
                      <a:endParaRPr lang="en-US" sz="2000" b="0" strike="noStrike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j-lt"/>
                      </a:endParaRPr>
                    </a:p>
                  </a:txBody>
                  <a:tcPr marL="91080" marR="910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8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1" strike="noStrike" spc="-1" dirty="0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lt"/>
                          <a:ea typeface="Arial"/>
                        </a:rPr>
                        <a:t>Next week</a:t>
                      </a:r>
                      <a:endParaRPr lang="en-US" sz="2000" b="0" strike="noStrike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j-lt"/>
                      </a:endParaRPr>
                    </a:p>
                  </a:txBody>
                  <a:tcPr marL="91080" marR="91080">
                    <a:lnL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800000"/>
                    </a:solidFill>
                  </a:tcPr>
                </a:tc>
              </a:tr>
              <a:tr h="2788503">
                <a:tc>
                  <a:txBody>
                    <a:bodyPr/>
                    <a:lstStyle/>
                    <a:p>
                      <a:pPr marL="419040" indent="-34164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Arial"/>
                        <a:buChar char="•"/>
                      </a:pPr>
                      <a:r>
                        <a:rPr lang="en-US" altLang="ko-KR" sz="2800" b="1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</a:rPr>
                        <a:t>Visualization</a:t>
                      </a:r>
                      <a:endParaRPr lang="en-US" altLang="ko-KR" sz="1800" b="0" strike="noStrike" spc="-1" baseline="0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432000" marR="0" indent="-28548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Char char="-"/>
                        <a:tabLst/>
                        <a:defRPr/>
                      </a:pPr>
                      <a:r>
                        <a:rPr lang="en-US" altLang="ko-KR" sz="1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  <a:cs typeface="+mn-cs"/>
                        </a:rPr>
                        <a:t>Activation</a:t>
                      </a:r>
                      <a:r>
                        <a:rPr lang="en-US" altLang="ko-KR" sz="1800" b="0" strike="noStrike" spc="-1" baseline="0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  <a:cs typeface="+mn-cs"/>
                        </a:rPr>
                        <a:t> Maximization</a:t>
                      </a:r>
                    </a:p>
                    <a:p>
                      <a:pPr marL="432000" marR="0" indent="-28548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Char char="-"/>
                        <a:tabLst/>
                        <a:defRPr/>
                      </a:pPr>
                      <a:r>
                        <a:rPr lang="en-US" altLang="ko-KR" sz="1800" b="0" strike="noStrike" spc="-1" baseline="0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  <a:cs typeface="+mn-cs"/>
                        </a:rPr>
                        <a:t>Evaluate (Implement)</a:t>
                      </a:r>
                      <a:endParaRPr lang="en-US" altLang="ko-KR" sz="1800" b="0" strike="noStrike" spc="-1" baseline="0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432000" marR="0" indent="-28548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Char char="-"/>
                        <a:tabLst/>
                        <a:defRPr/>
                      </a:pPr>
                      <a:r>
                        <a:rPr lang="en-US" altLang="ko-KR" sz="1800" b="0" strike="noStrike" spc="-1" baseline="0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  <a:cs typeface="+mn-cs"/>
                        </a:rPr>
                        <a:t>Evaluate (</a:t>
                      </a:r>
                      <a:r>
                        <a:rPr lang="en-US" altLang="ko-KR" sz="1800" b="0" strike="noStrike" spc="-1" baseline="0" dirty="0" err="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  <a:cs typeface="+mn-cs"/>
                        </a:rPr>
                        <a:t>Softmax</a:t>
                      </a:r>
                      <a:r>
                        <a:rPr lang="en-US" altLang="ko-KR" sz="1800" b="0" strike="noStrike" spc="-1" baseline="0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432000" marR="0" indent="-28548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Char char="-"/>
                        <a:tabLst/>
                        <a:defRPr/>
                      </a:pPr>
                      <a:r>
                        <a:rPr lang="en-US" altLang="ko-KR" sz="1800" b="0" strike="noStrike" spc="-1" baseline="0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  <a:cs typeface="+mn-cs"/>
                        </a:rPr>
                        <a:t>Evaluate (</a:t>
                      </a:r>
                      <a:r>
                        <a:rPr lang="en-US" altLang="ko-KR" sz="1800" b="0" strike="noStrike" spc="-1" baseline="0" dirty="0" err="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  <a:cs typeface="+mn-cs"/>
                        </a:rPr>
                        <a:t>Softmax</a:t>
                      </a:r>
                      <a:r>
                        <a:rPr lang="en-US" altLang="ko-KR" sz="1800" b="0" strike="noStrike" spc="-1" baseline="0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  <a:cs typeface="+mn-cs"/>
                        </a:rPr>
                        <a:t> to Linear)</a:t>
                      </a:r>
                      <a:endParaRPr lang="en-US" altLang="ko-KR" sz="1800" b="0" strike="noStrike" spc="-1" baseline="0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180000" marB="1800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5B8B7"/>
                    </a:solidFill>
                  </a:tcPr>
                </a:tc>
                <a:tc>
                  <a:txBody>
                    <a:bodyPr/>
                    <a:lstStyle/>
                    <a:p>
                      <a:pPr marL="419040" indent="-34164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Arial"/>
                        <a:buChar char="•"/>
                      </a:pPr>
                      <a:r>
                        <a:rPr lang="en-US" altLang="ko-KR" sz="2800" b="1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</a:rPr>
                        <a:t>Visualization</a:t>
                      </a:r>
                      <a:endParaRPr lang="en-US" sz="1800" b="0" strike="noStrike" spc="-1" baseline="0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j-lt"/>
                      </a:endParaRPr>
                    </a:p>
                    <a:p>
                      <a:pPr marL="432000" marR="0" indent="-28548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Char char="-"/>
                        <a:tabLst/>
                        <a:defRPr/>
                      </a:pPr>
                      <a:r>
                        <a:rPr lang="en-US" altLang="ko-KR" sz="1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  <a:cs typeface="+mn-cs"/>
                        </a:rPr>
                        <a:t>Apply 1-D</a:t>
                      </a:r>
                      <a:r>
                        <a:rPr lang="en-US" altLang="ko-KR" sz="1800" b="0" strike="noStrike" spc="-1" baseline="0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  <a:cs typeface="+mn-cs"/>
                        </a:rPr>
                        <a:t> model</a:t>
                      </a:r>
                      <a:endParaRPr lang="en-US" altLang="ko-KR" sz="1800" b="0" strike="noStrike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432000" marR="0" indent="-28548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Char char="-"/>
                        <a:tabLst/>
                        <a:defRPr/>
                      </a:pPr>
                      <a:r>
                        <a:rPr lang="en-US" altLang="ko-KR" sz="1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  <a:cs typeface="+mn-cs"/>
                        </a:rPr>
                        <a:t>More</a:t>
                      </a:r>
                      <a:r>
                        <a:rPr lang="en-US" altLang="ko-KR" sz="1800" b="0" strike="noStrike" spc="-1" baseline="0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  <a:cs typeface="+mn-cs"/>
                        </a:rPr>
                        <a:t> clearly</a:t>
                      </a:r>
                      <a:endParaRPr lang="en-US" altLang="ko-KR" sz="1800" b="0" strike="noStrike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432000" marR="0" indent="-28548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Char char="-"/>
                        <a:tabLst/>
                        <a:defRPr/>
                      </a:pPr>
                      <a:r>
                        <a:rPr lang="en-US" altLang="ko-KR" sz="1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  <a:cs typeface="+mn-cs"/>
                        </a:rPr>
                        <a:t>The other model(</a:t>
                      </a:r>
                      <a:r>
                        <a:rPr lang="en-US" altLang="ko-KR" sz="1800" b="0" strike="noStrike" spc="-1" dirty="0" err="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  <a:cs typeface="+mn-cs"/>
                        </a:rPr>
                        <a:t>tanh</a:t>
                      </a:r>
                      <a:r>
                        <a:rPr lang="en-US" altLang="ko-KR" sz="1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  <a:cs typeface="+mn-cs"/>
                        </a:rPr>
                        <a:t>, long</a:t>
                      </a:r>
                      <a:r>
                        <a:rPr lang="en-US" altLang="ko-KR" sz="1800" b="0" strike="noStrike" spc="-1" baseline="0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  <a:cs typeface="+mn-cs"/>
                        </a:rPr>
                        <a:t> filter</a:t>
                      </a:r>
                      <a:r>
                        <a:rPr lang="en-US" altLang="ko-KR" sz="1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432000" marR="0" indent="-28548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Char char="-"/>
                        <a:tabLst/>
                        <a:defRPr/>
                      </a:pPr>
                      <a:r>
                        <a:rPr lang="en-US" altLang="ko-KR" sz="1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  <a:cs typeface="+mn-cs"/>
                        </a:rPr>
                        <a:t>The other label</a:t>
                      </a:r>
                    </a:p>
                    <a:p>
                      <a:pPr marL="432000" marR="0" indent="-28548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Char char="-"/>
                        <a:tabLst/>
                        <a:defRPr/>
                      </a:pPr>
                      <a:r>
                        <a:rPr lang="en-US" sz="1800" b="0" strike="noStrike" spc="-1" baseline="0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lt"/>
                        </a:rPr>
                        <a:t>CAM(Class Activation Map)</a:t>
                      </a:r>
                    </a:p>
                  </a:txBody>
                  <a:tcPr marL="0" marR="0" marT="180000" marB="180000">
                    <a:lnL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>
                      <a:solidFill>
                        <a:srgbClr val="FFFFFF"/>
                      </a:solidFill>
                    </a:lnR>
                    <a:lnT w="3816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5B8B7"/>
                    </a:solidFill>
                  </a:tcPr>
                </a:tc>
              </a:tr>
              <a:tr h="448885">
                <a:tc gridSpan="2">
                  <a:txBody>
                    <a:bodyPr/>
                    <a:lstStyle/>
                    <a:p>
                      <a:pPr marL="0" marR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strike="noStrike" spc="-1" dirty="0" smtClean="0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Arial"/>
                        </a:rPr>
                        <a:t>Interesting and new finding</a:t>
                      </a:r>
                      <a:endParaRPr lang="en-US" altLang="ko-KR" sz="1800" b="0" strike="noStrike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n-lt"/>
                      </a:endParaRPr>
                    </a:p>
                  </a:txBody>
                  <a:tcPr marL="91080" marR="91080">
                    <a:lnL w="12240">
                      <a:solidFill>
                        <a:srgbClr val="FFFFFF"/>
                      </a:solidFill>
                    </a:lnL>
                    <a:lnT w="12240">
                      <a:solidFill>
                        <a:srgbClr val="FFFFFF"/>
                      </a:solidFill>
                    </a:lnT>
                    <a:lnB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000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2000" dirty="0">
                        <a:latin typeface="+mj-lt"/>
                      </a:endParaRPr>
                    </a:p>
                  </a:txBody>
                  <a:tcPr>
                    <a:lnL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794181">
                <a:tc gridSpan="2">
                  <a:txBody>
                    <a:bodyPr/>
                    <a:lstStyle/>
                    <a:p>
                      <a:pPr marL="285840" indent="-28440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Arial"/>
                        <a:buChar char="•"/>
                      </a:pPr>
                      <a:r>
                        <a:rPr lang="en-US" altLang="ko-KR" sz="2000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</a:rPr>
                        <a:t>Visualization</a:t>
                      </a:r>
                    </a:p>
                    <a:p>
                      <a:pPr marL="285840" indent="-28440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Arial"/>
                        <a:buChar char="•"/>
                      </a:pPr>
                      <a:r>
                        <a:rPr lang="en-US" altLang="ko-KR" sz="20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  <a:cs typeface="+mn-cs"/>
                        </a:rPr>
                        <a:t>Activation</a:t>
                      </a:r>
                      <a:r>
                        <a:rPr lang="en-US" altLang="ko-KR" sz="2000" b="0" strike="noStrike" spc="-1" baseline="0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  <a:cs typeface="+mn-cs"/>
                        </a:rPr>
                        <a:t> Maximization</a:t>
                      </a:r>
                      <a:endParaRPr lang="en-US" altLang="ko-KR" sz="2000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n-lt"/>
                      </a:endParaRPr>
                    </a:p>
                  </a:txBody>
                  <a:tcPr marL="91080" marR="91080" marT="72000" marB="72000">
                    <a:lnL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4B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448885">
                <a:tc gridSpan="2">
                  <a:txBody>
                    <a:bodyPr/>
                    <a:lstStyle/>
                    <a:p>
                      <a:pPr marL="0" marR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strike="noStrike" spc="-1" dirty="0" smtClean="0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Arial"/>
                        </a:rPr>
                        <a:t>The aim of this month / Discussion </a:t>
                      </a:r>
                      <a:endParaRPr lang="en-US" altLang="ko-KR" sz="2000" b="0" strike="noStrike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n-lt"/>
                      </a:endParaRPr>
                    </a:p>
                  </a:txBody>
                  <a:tcPr marL="91080" marR="91080" marT="36000" marB="36000">
                    <a:lnL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000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824360">
                <a:tc gridSpan="2">
                  <a:txBody>
                    <a:bodyPr/>
                    <a:lstStyle/>
                    <a:p>
                      <a:pPr marL="285840" indent="-28440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Arial"/>
                        <a:buChar char="•"/>
                      </a:pPr>
                      <a:r>
                        <a:rPr lang="en-US" altLang="ko-KR" sz="2000" b="1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Arial"/>
                        </a:rPr>
                        <a:t>The aim of this month: </a:t>
                      </a:r>
                      <a:r>
                        <a:rPr lang="en-US" altLang="ko-KR" sz="2000" b="0" strike="noStrike" spc="-1" baseline="0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Arial"/>
                        </a:rPr>
                        <a:t>To investigate about CNN and visualization.</a:t>
                      </a:r>
                    </a:p>
                  </a:txBody>
                  <a:tcPr marL="91080" marR="91080">
                    <a:lnL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4B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8" name="CustomShape 4"/>
          <p:cNvSpPr/>
          <p:nvPr/>
        </p:nvSpPr>
        <p:spPr>
          <a:xfrm>
            <a:off x="2603880" y="6497640"/>
            <a:ext cx="2132280" cy="363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65669772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CustomShape 1"/>
          <p:cNvSpPr/>
          <p:nvPr/>
        </p:nvSpPr>
        <p:spPr>
          <a:xfrm>
            <a:off x="-209160" y="24120"/>
            <a:ext cx="9559800" cy="72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/>
          <a:lstStyle/>
          <a:p>
            <a:pPr marL="76320" algn="ctr">
              <a:lnSpc>
                <a:spcPct val="115000"/>
              </a:lnSpc>
            </a:pPr>
            <a:r>
              <a:rPr lang="en-US" altLang="ko-KR" sz="3600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AM – </a:t>
            </a:r>
            <a:r>
              <a:rPr lang="en-US" altLang="ko-KR" sz="3600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3</a:t>
            </a:r>
            <a:r>
              <a:rPr lang="en-US" altLang="ko-KR" sz="3600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th </a:t>
            </a:r>
            <a:r>
              <a:rPr lang="en-US" altLang="ko-KR" sz="3600" b="1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Conv</a:t>
            </a:r>
            <a:r>
              <a:rPr lang="en-US" altLang="ko-KR" sz="36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layer </a:t>
            </a:r>
            <a:r>
              <a:rPr lang="en-US" altLang="ko-KR" sz="3600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(VGG 16)</a:t>
            </a:r>
            <a:endParaRPr lang="en-US" altLang="ko-KR" sz="36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66" name="CustomShape 2"/>
          <p:cNvSpPr/>
          <p:nvPr/>
        </p:nvSpPr>
        <p:spPr>
          <a:xfrm>
            <a:off x="62376" y="5551704"/>
            <a:ext cx="8974120" cy="82962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85840" indent="-284400">
              <a:buClr>
                <a:srgbClr val="000000"/>
              </a:buClr>
              <a:buFont typeface="Arial"/>
              <a:buChar char="•"/>
            </a:pPr>
            <a:endParaRPr lang="en-US" altLang="ko-KR" dirty="0" smtClean="0"/>
          </a:p>
        </p:txBody>
      </p:sp>
      <p:sp>
        <p:nvSpPr>
          <p:cNvPr id="13" name="Slide Number Placeholder 3"/>
          <p:cNvSpPr txBox="1">
            <a:spLocks/>
          </p:cNvSpPr>
          <p:nvPr/>
        </p:nvSpPr>
        <p:spPr>
          <a:xfrm>
            <a:off x="3505200" y="6520259"/>
            <a:ext cx="2133600" cy="337741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sz="1600" dirty="0" smtClean="0"/>
              <a:t>- </a:t>
            </a:r>
            <a:fld id="{418E402C-A4B3-B44A-8179-21E78BEC4A82}" type="slidenum">
              <a:rPr lang="en-US" sz="1600" smtClean="0"/>
              <a:pPr algn="ctr">
                <a:defRPr/>
              </a:pPr>
              <a:t>10</a:t>
            </a:fld>
            <a:r>
              <a:rPr lang="en-US" sz="1600" dirty="0" smtClean="0"/>
              <a:t> -</a:t>
            </a:r>
            <a:endParaRPr lang="en-US" sz="1600" dirty="0"/>
          </a:p>
        </p:txBody>
      </p:sp>
      <p:pic>
        <p:nvPicPr>
          <p:cNvPr id="3074" name="Picture 2" descr="vgg 16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00"/>
          <a:stretch/>
        </p:blipFill>
        <p:spPr bwMode="auto">
          <a:xfrm>
            <a:off x="55816" y="1110361"/>
            <a:ext cx="9006202" cy="1459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모서리가 둥근 직사각형 1"/>
          <p:cNvSpPr/>
          <p:nvPr/>
        </p:nvSpPr>
        <p:spPr>
          <a:xfrm>
            <a:off x="3039512" y="1109846"/>
            <a:ext cx="396044" cy="1512168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1357" y="2655797"/>
            <a:ext cx="8561285" cy="1879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1357" y="4570490"/>
            <a:ext cx="8561285" cy="1879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4573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CustomShape 1"/>
          <p:cNvSpPr/>
          <p:nvPr/>
        </p:nvSpPr>
        <p:spPr>
          <a:xfrm>
            <a:off x="-209160" y="24120"/>
            <a:ext cx="9559800" cy="72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/>
          <a:lstStyle/>
          <a:p>
            <a:pPr marL="76320" algn="ctr">
              <a:lnSpc>
                <a:spcPct val="115000"/>
              </a:lnSpc>
            </a:pPr>
            <a:r>
              <a:rPr lang="en-US" altLang="ko-KR" sz="3600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AM – </a:t>
            </a:r>
            <a:r>
              <a:rPr lang="en-US" altLang="ko-KR" sz="3600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4</a:t>
            </a:r>
            <a:r>
              <a:rPr lang="en-US" altLang="ko-KR" sz="3600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th </a:t>
            </a:r>
            <a:r>
              <a:rPr lang="en-US" altLang="ko-KR" sz="3600" b="1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Conv</a:t>
            </a:r>
            <a:r>
              <a:rPr lang="en-US" altLang="ko-KR" sz="36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layer </a:t>
            </a:r>
            <a:r>
              <a:rPr lang="en-US" altLang="ko-KR" sz="3600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(VGG 16)</a:t>
            </a:r>
            <a:endParaRPr lang="en-US" altLang="ko-KR" sz="36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66" name="CustomShape 2"/>
          <p:cNvSpPr/>
          <p:nvPr/>
        </p:nvSpPr>
        <p:spPr>
          <a:xfrm>
            <a:off x="62376" y="5551704"/>
            <a:ext cx="8974120" cy="82962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85840" indent="-284400">
              <a:buClr>
                <a:srgbClr val="000000"/>
              </a:buClr>
              <a:buFont typeface="Arial"/>
              <a:buChar char="•"/>
            </a:pPr>
            <a:endParaRPr lang="en-US" altLang="ko-KR" dirty="0" smtClean="0"/>
          </a:p>
        </p:txBody>
      </p:sp>
      <p:sp>
        <p:nvSpPr>
          <p:cNvPr id="13" name="Slide Number Placeholder 3"/>
          <p:cNvSpPr txBox="1">
            <a:spLocks/>
          </p:cNvSpPr>
          <p:nvPr/>
        </p:nvSpPr>
        <p:spPr>
          <a:xfrm>
            <a:off x="3505200" y="6520259"/>
            <a:ext cx="2133600" cy="337741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sz="1600" dirty="0" smtClean="0"/>
              <a:t>- </a:t>
            </a:r>
            <a:fld id="{418E402C-A4B3-B44A-8179-21E78BEC4A82}" type="slidenum">
              <a:rPr lang="en-US" sz="1600" smtClean="0"/>
              <a:pPr algn="ctr">
                <a:defRPr/>
              </a:pPr>
              <a:t>11</a:t>
            </a:fld>
            <a:r>
              <a:rPr lang="en-US" sz="1600" dirty="0" smtClean="0"/>
              <a:t> -</a:t>
            </a:r>
            <a:endParaRPr lang="en-US" sz="1600" dirty="0"/>
          </a:p>
        </p:txBody>
      </p:sp>
      <p:pic>
        <p:nvPicPr>
          <p:cNvPr id="3074" name="Picture 2" descr="vgg 16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00"/>
          <a:stretch/>
        </p:blipFill>
        <p:spPr bwMode="auto">
          <a:xfrm>
            <a:off x="55816" y="1110361"/>
            <a:ext cx="9006202" cy="1459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모서리가 둥근 직사각형 1"/>
          <p:cNvSpPr/>
          <p:nvPr/>
        </p:nvSpPr>
        <p:spPr>
          <a:xfrm>
            <a:off x="4443668" y="1109846"/>
            <a:ext cx="396044" cy="1512168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1359" y="2655797"/>
            <a:ext cx="8561280" cy="1879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1359" y="4570490"/>
            <a:ext cx="8561280" cy="1879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4573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CustomShape 1"/>
          <p:cNvSpPr/>
          <p:nvPr/>
        </p:nvSpPr>
        <p:spPr>
          <a:xfrm>
            <a:off x="-209160" y="24120"/>
            <a:ext cx="9559800" cy="72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/>
          <a:lstStyle/>
          <a:p>
            <a:pPr marL="76320" algn="ctr">
              <a:lnSpc>
                <a:spcPct val="115000"/>
              </a:lnSpc>
            </a:pPr>
            <a:r>
              <a:rPr lang="en-US" altLang="ko-KR" sz="3600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AM – </a:t>
            </a:r>
            <a:r>
              <a:rPr lang="en-US" altLang="ko-KR" sz="3600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5</a:t>
            </a:r>
            <a:r>
              <a:rPr lang="en-US" altLang="ko-KR" sz="3600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th </a:t>
            </a:r>
            <a:r>
              <a:rPr lang="en-US" altLang="ko-KR" sz="3600" b="1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Conv</a:t>
            </a:r>
            <a:r>
              <a:rPr lang="en-US" altLang="ko-KR" sz="36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layer </a:t>
            </a:r>
            <a:r>
              <a:rPr lang="en-US" altLang="ko-KR" sz="3600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(VGG 16)</a:t>
            </a:r>
            <a:endParaRPr lang="en-US" altLang="ko-KR" sz="36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66" name="CustomShape 2"/>
          <p:cNvSpPr/>
          <p:nvPr/>
        </p:nvSpPr>
        <p:spPr>
          <a:xfrm>
            <a:off x="62376" y="5551704"/>
            <a:ext cx="8974120" cy="82962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85840" indent="-284400">
              <a:buClr>
                <a:srgbClr val="000000"/>
              </a:buClr>
              <a:buFont typeface="Arial"/>
              <a:buChar char="•"/>
            </a:pPr>
            <a:endParaRPr lang="en-US" altLang="ko-KR" dirty="0" smtClean="0"/>
          </a:p>
        </p:txBody>
      </p:sp>
      <p:sp>
        <p:nvSpPr>
          <p:cNvPr id="13" name="Slide Number Placeholder 3"/>
          <p:cNvSpPr txBox="1">
            <a:spLocks/>
          </p:cNvSpPr>
          <p:nvPr/>
        </p:nvSpPr>
        <p:spPr>
          <a:xfrm>
            <a:off x="3505200" y="6520259"/>
            <a:ext cx="2133600" cy="337741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sz="1600" dirty="0" smtClean="0"/>
              <a:t>- </a:t>
            </a:r>
            <a:fld id="{418E402C-A4B3-B44A-8179-21E78BEC4A82}" type="slidenum">
              <a:rPr lang="en-US" sz="1600" smtClean="0"/>
              <a:pPr algn="ctr">
                <a:defRPr/>
              </a:pPr>
              <a:t>12</a:t>
            </a:fld>
            <a:r>
              <a:rPr lang="en-US" sz="1600" dirty="0" smtClean="0"/>
              <a:t> -</a:t>
            </a:r>
            <a:endParaRPr lang="en-US" sz="1600" dirty="0"/>
          </a:p>
        </p:txBody>
      </p:sp>
      <p:pic>
        <p:nvPicPr>
          <p:cNvPr id="3074" name="Picture 2" descr="vgg 16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00"/>
          <a:stretch/>
        </p:blipFill>
        <p:spPr bwMode="auto">
          <a:xfrm>
            <a:off x="55816" y="1110361"/>
            <a:ext cx="9006202" cy="1459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모서리가 둥근 직사각형 1"/>
          <p:cNvSpPr/>
          <p:nvPr/>
        </p:nvSpPr>
        <p:spPr>
          <a:xfrm>
            <a:off x="5826616" y="1109846"/>
            <a:ext cx="396044" cy="1512168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1359" y="2655797"/>
            <a:ext cx="8561280" cy="1879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1359" y="4570490"/>
            <a:ext cx="8561280" cy="1879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4573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CustomShape 1"/>
          <p:cNvSpPr/>
          <p:nvPr/>
        </p:nvSpPr>
        <p:spPr>
          <a:xfrm>
            <a:off x="-209160" y="24120"/>
            <a:ext cx="9559800" cy="72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/>
          <a:lstStyle/>
          <a:p>
            <a:pPr marL="76320" algn="ctr">
              <a:lnSpc>
                <a:spcPct val="115000"/>
              </a:lnSpc>
            </a:pPr>
            <a:r>
              <a:rPr lang="en-US" altLang="ko-KR" sz="3600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AM – Evaluate (implement)</a:t>
            </a:r>
            <a:endParaRPr lang="en-US" altLang="ko-KR" sz="36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66" name="CustomShape 2"/>
          <p:cNvSpPr/>
          <p:nvPr/>
        </p:nvSpPr>
        <p:spPr>
          <a:xfrm>
            <a:off x="62376" y="1015200"/>
            <a:ext cx="8974120" cy="82962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85840" indent="-284400">
              <a:buClr>
                <a:srgbClr val="000000"/>
              </a:buClr>
              <a:buFont typeface="Arial"/>
              <a:buChar char="•"/>
            </a:pPr>
            <a:r>
              <a:rPr lang="en-US" altLang="ko-KR" dirty="0"/>
              <a:t>Synthesize an input pattern image that can maximize </a:t>
            </a:r>
            <a:r>
              <a:rPr lang="en-US" altLang="ko-KR" dirty="0" smtClean="0"/>
              <a:t>a </a:t>
            </a:r>
            <a:r>
              <a:rPr lang="en-US" altLang="ko-KR" dirty="0"/>
              <a:t>specific neurons activation in arbitrary layers</a:t>
            </a:r>
            <a:r>
              <a:rPr lang="en-US" altLang="ko-KR" dirty="0" smtClean="0"/>
              <a:t>.</a:t>
            </a:r>
          </a:p>
          <a:p>
            <a:pPr marL="285840" indent="-284400">
              <a:buClr>
                <a:srgbClr val="000000"/>
              </a:buClr>
              <a:buFont typeface="Arial"/>
              <a:buChar char="•"/>
            </a:pPr>
            <a:r>
              <a:rPr lang="en-US" altLang="ko-KR" dirty="0"/>
              <a:t>The preferred input can indicate what features of a neuron has learned.</a:t>
            </a:r>
            <a:endParaRPr lang="en-US" altLang="ko-KR" dirty="0" smtClean="0"/>
          </a:p>
        </p:txBody>
      </p:sp>
      <p:sp>
        <p:nvSpPr>
          <p:cNvPr id="13" name="Slide Number Placeholder 3"/>
          <p:cNvSpPr txBox="1">
            <a:spLocks/>
          </p:cNvSpPr>
          <p:nvPr/>
        </p:nvSpPr>
        <p:spPr>
          <a:xfrm>
            <a:off x="3505200" y="6520259"/>
            <a:ext cx="2133600" cy="337741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sz="1600" dirty="0" smtClean="0"/>
              <a:t>- </a:t>
            </a:r>
            <a:fld id="{418E402C-A4B3-B44A-8179-21E78BEC4A82}" type="slidenum">
              <a:rPr lang="en-US" sz="1600" smtClean="0"/>
              <a:pPr algn="ctr">
                <a:defRPr/>
              </a:pPr>
              <a:t>13</a:t>
            </a:fld>
            <a:r>
              <a:rPr lang="en-US" sz="1600" dirty="0" smtClean="0"/>
              <a:t> -</a:t>
            </a:r>
            <a:endParaRPr lang="en-US" sz="1600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988841"/>
            <a:ext cx="7840066" cy="42890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104" y="4437112"/>
            <a:ext cx="3347864" cy="8756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모서리가 둥근 직사각형 9"/>
          <p:cNvSpPr/>
          <p:nvPr/>
        </p:nvSpPr>
        <p:spPr>
          <a:xfrm>
            <a:off x="558731" y="2852936"/>
            <a:ext cx="5362242" cy="864096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3874342" y="5880433"/>
            <a:ext cx="523162" cy="182806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595488" y="4541146"/>
            <a:ext cx="4683694" cy="634170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7308304" y="4472460"/>
            <a:ext cx="1547664" cy="840257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8411646" y="4570968"/>
            <a:ext cx="324842" cy="267648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모서리가 둥근 직사각형 19"/>
          <p:cNvSpPr/>
          <p:nvPr/>
        </p:nvSpPr>
        <p:spPr>
          <a:xfrm>
            <a:off x="6847034" y="4799593"/>
            <a:ext cx="324842" cy="323854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1" name="꺾인 연결선 30"/>
          <p:cNvCxnSpPr>
            <a:stCxn id="17" idx="0"/>
            <a:endCxn id="15" idx="0"/>
          </p:cNvCxnSpPr>
          <p:nvPr/>
        </p:nvCxnSpPr>
        <p:spPr>
          <a:xfrm rot="16200000" flipV="1">
            <a:off x="5740790" y="1737691"/>
            <a:ext cx="29822" cy="5636732"/>
          </a:xfrm>
          <a:prstGeom prst="bentConnector3">
            <a:avLst>
              <a:gd name="adj1" fmla="val 866548"/>
            </a:avLst>
          </a:prstGeom>
          <a:ln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꺾인 연결선 35"/>
          <p:cNvCxnSpPr>
            <a:stCxn id="20" idx="2"/>
            <a:endCxn id="12" idx="3"/>
          </p:cNvCxnSpPr>
          <p:nvPr/>
        </p:nvCxnSpPr>
        <p:spPr>
          <a:xfrm rot="5400000">
            <a:off x="5279286" y="4241666"/>
            <a:ext cx="848389" cy="2611951"/>
          </a:xfrm>
          <a:prstGeom prst="bentConnector2">
            <a:avLst/>
          </a:prstGeom>
          <a:ln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꺾인 연결선 38"/>
          <p:cNvCxnSpPr>
            <a:stCxn id="16" idx="0"/>
            <a:endCxn id="10" idx="3"/>
          </p:cNvCxnSpPr>
          <p:nvPr/>
        </p:nvCxnSpPr>
        <p:spPr>
          <a:xfrm rot="16200000" flipV="1">
            <a:off x="6407817" y="2798140"/>
            <a:ext cx="1187476" cy="2161163"/>
          </a:xfrm>
          <a:prstGeom prst="bentConnector2">
            <a:avLst/>
          </a:prstGeom>
          <a:ln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3691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CustomShape 1"/>
          <p:cNvSpPr/>
          <p:nvPr/>
        </p:nvSpPr>
        <p:spPr>
          <a:xfrm>
            <a:off x="-209160" y="24120"/>
            <a:ext cx="9559800" cy="72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/>
          <a:lstStyle/>
          <a:p>
            <a:pPr marL="76320" algn="ctr">
              <a:lnSpc>
                <a:spcPct val="115000"/>
              </a:lnSpc>
            </a:pPr>
            <a:r>
              <a:rPr lang="en-US" altLang="ko-KR" sz="3600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AM – </a:t>
            </a:r>
            <a:r>
              <a:rPr lang="en-US" altLang="ko-KR" sz="36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Evaluate </a:t>
            </a:r>
            <a:r>
              <a:rPr lang="en-US" altLang="ko-KR" sz="3600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(</a:t>
            </a:r>
            <a:r>
              <a:rPr lang="en-US" altLang="ko-KR" sz="3600" b="1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Softmax</a:t>
            </a:r>
            <a:r>
              <a:rPr lang="en-US" altLang="ko-KR" sz="3600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)</a:t>
            </a:r>
            <a:endParaRPr lang="en-US" altLang="ko-KR" sz="36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66" name="CustomShape 2"/>
          <p:cNvSpPr/>
          <p:nvPr/>
        </p:nvSpPr>
        <p:spPr>
          <a:xfrm>
            <a:off x="62376" y="5551704"/>
            <a:ext cx="8974120" cy="82962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85840" indent="-284400">
              <a:buClr>
                <a:srgbClr val="000000"/>
              </a:buClr>
              <a:buFont typeface="Arial"/>
              <a:buChar char="•"/>
            </a:pPr>
            <a:r>
              <a:rPr lang="en-US" altLang="ko-KR" sz="1600" dirty="0" smtClean="0"/>
              <a:t>In </a:t>
            </a:r>
            <a:r>
              <a:rPr lang="en-US" altLang="ko-KR" sz="1600" dirty="0" err="1" smtClean="0"/>
              <a:t>Softmax</a:t>
            </a:r>
            <a:r>
              <a:rPr lang="en-US" altLang="ko-KR" sz="1600" dirty="0" smtClean="0"/>
              <a:t> layer, if target node’s activation is higher, that is representation of target label</a:t>
            </a:r>
          </a:p>
          <a:p>
            <a:pPr marL="285840" indent="-284400">
              <a:buClr>
                <a:srgbClr val="000000"/>
              </a:buClr>
              <a:buFont typeface="Arial"/>
              <a:buChar char="•"/>
            </a:pPr>
            <a:endParaRPr lang="en-US" altLang="ko-KR" sz="1600" dirty="0" smtClean="0"/>
          </a:p>
        </p:txBody>
      </p:sp>
      <p:sp>
        <p:nvSpPr>
          <p:cNvPr id="13" name="Slide Number Placeholder 3"/>
          <p:cNvSpPr txBox="1">
            <a:spLocks/>
          </p:cNvSpPr>
          <p:nvPr/>
        </p:nvSpPr>
        <p:spPr>
          <a:xfrm>
            <a:off x="3505200" y="6520259"/>
            <a:ext cx="2133600" cy="337741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sz="1600" dirty="0" smtClean="0"/>
              <a:t>- </a:t>
            </a:r>
            <a:fld id="{418E402C-A4B3-B44A-8179-21E78BEC4A82}" type="slidenum">
              <a:rPr lang="en-US" sz="1600" smtClean="0"/>
              <a:pPr algn="ctr">
                <a:defRPr/>
              </a:pPr>
              <a:t>14</a:t>
            </a:fld>
            <a:r>
              <a:rPr lang="en-US" sz="1600" dirty="0" smtClean="0"/>
              <a:t> -</a:t>
            </a:r>
            <a:endParaRPr lang="en-US" sz="1600" dirty="0"/>
          </a:p>
        </p:txBody>
      </p:sp>
      <p:pic>
        <p:nvPicPr>
          <p:cNvPr id="3074" name="Picture 2" descr="vgg 16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00"/>
          <a:stretch/>
        </p:blipFill>
        <p:spPr bwMode="auto">
          <a:xfrm>
            <a:off x="55816" y="1110361"/>
            <a:ext cx="9006202" cy="1459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모서리가 둥근 직사각형 1"/>
          <p:cNvSpPr/>
          <p:nvPr/>
        </p:nvSpPr>
        <p:spPr>
          <a:xfrm>
            <a:off x="8208404" y="1109846"/>
            <a:ext cx="396044" cy="1512168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Picture 2" descr="C:\Users\BbChip\Desktop\research\sf_word_recog_research\from_professor\visualization\2D\VGG_16\softmax_zebra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12576" y="2924944"/>
            <a:ext cx="3763428" cy="2508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BbChip\Desktop\research\sf_word_recog_research\from_professor\visualization\2D\VGG_16\softmax_slug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3287" y="2924944"/>
            <a:ext cx="3763429" cy="2508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https://resources.wolframcloud.com/NeuralNetRepository/resources/images/135/1358efcb-d8cf-49f4-a130-d0dba2a0918c-io-2-o.en.gif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3212976"/>
            <a:ext cx="1944216" cy="1944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 descr="http://farm3.static.flickr.com/2045/2221825974_153c292a10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6952391" y="3212975"/>
            <a:ext cx="1981456" cy="2042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모서리가 둥근 직사각형 11"/>
          <p:cNvSpPr/>
          <p:nvPr/>
        </p:nvSpPr>
        <p:spPr>
          <a:xfrm>
            <a:off x="323528" y="4677812"/>
            <a:ext cx="945610" cy="547260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2843808" y="3861048"/>
            <a:ext cx="945610" cy="547260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5076056" y="4005064"/>
            <a:ext cx="504056" cy="576064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7020272" y="3356992"/>
            <a:ext cx="636444" cy="864096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꺾인 연결선 5"/>
          <p:cNvCxnSpPr>
            <a:endCxn id="14" idx="1"/>
          </p:cNvCxnSpPr>
          <p:nvPr/>
        </p:nvCxnSpPr>
        <p:spPr>
          <a:xfrm flipV="1">
            <a:off x="1269138" y="4134678"/>
            <a:ext cx="1574670" cy="816764"/>
          </a:xfrm>
          <a:prstGeom prst="bentConnector3">
            <a:avLst/>
          </a:prstGeom>
          <a:ln w="2540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꺾인 연결선 18"/>
          <p:cNvCxnSpPr/>
          <p:nvPr/>
        </p:nvCxnSpPr>
        <p:spPr>
          <a:xfrm flipV="1">
            <a:off x="5580112" y="3789040"/>
            <a:ext cx="1440160" cy="504056"/>
          </a:xfrm>
          <a:prstGeom prst="bentConnector3">
            <a:avLst/>
          </a:prstGeom>
          <a:ln w="2540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1888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6" descr="jaguar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98" r="12666"/>
          <a:stretch/>
        </p:blipFill>
        <p:spPr bwMode="auto">
          <a:xfrm>
            <a:off x="6921750" y="1162943"/>
            <a:ext cx="1972962" cy="1953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 descr="water ouzel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62" r="24568"/>
          <a:stretch/>
        </p:blipFill>
        <p:spPr bwMode="auto">
          <a:xfrm>
            <a:off x="2411760" y="1134080"/>
            <a:ext cx="2091039" cy="2002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" name="CustomShape 1"/>
          <p:cNvSpPr/>
          <p:nvPr/>
        </p:nvSpPr>
        <p:spPr>
          <a:xfrm>
            <a:off x="-209160" y="24120"/>
            <a:ext cx="9559800" cy="72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/>
          <a:lstStyle/>
          <a:p>
            <a:pPr marL="76320" algn="ctr">
              <a:lnSpc>
                <a:spcPct val="115000"/>
              </a:lnSpc>
            </a:pPr>
            <a:r>
              <a:rPr lang="en-US" altLang="ko-KR" sz="3600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AM – </a:t>
            </a:r>
            <a:r>
              <a:rPr lang="en-US" altLang="ko-KR" sz="36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Evaluate </a:t>
            </a:r>
            <a:r>
              <a:rPr lang="en-US" altLang="ko-KR" sz="3600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(</a:t>
            </a:r>
            <a:r>
              <a:rPr lang="en-US" altLang="ko-KR" sz="3600" b="1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Softmax</a:t>
            </a:r>
            <a:r>
              <a:rPr lang="en-US" altLang="ko-KR" sz="3600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)</a:t>
            </a:r>
            <a:endParaRPr lang="en-US" altLang="ko-KR" sz="36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66" name="CustomShape 2"/>
          <p:cNvSpPr/>
          <p:nvPr/>
        </p:nvSpPr>
        <p:spPr>
          <a:xfrm>
            <a:off x="62376" y="5805264"/>
            <a:ext cx="8974120" cy="57606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85840" indent="-284400">
              <a:buClr>
                <a:srgbClr val="000000"/>
              </a:buClr>
              <a:buFont typeface="Arial"/>
              <a:buChar char="•"/>
            </a:pPr>
            <a:r>
              <a:rPr lang="en-US" altLang="ko-KR" sz="1600" dirty="0" smtClean="0"/>
              <a:t>In </a:t>
            </a:r>
            <a:r>
              <a:rPr lang="en-US" altLang="ko-KR" sz="1600" dirty="0" err="1" smtClean="0"/>
              <a:t>Softmax</a:t>
            </a:r>
            <a:r>
              <a:rPr lang="en-US" altLang="ko-KR" sz="1600" dirty="0" smtClean="0"/>
              <a:t> layer, if target node’s activation is higher, that is representation of target label</a:t>
            </a:r>
          </a:p>
          <a:p>
            <a:pPr marL="285840" indent="-284400">
              <a:buClr>
                <a:srgbClr val="000000"/>
              </a:buClr>
              <a:buFont typeface="Arial"/>
              <a:buChar char="•"/>
            </a:pPr>
            <a:endParaRPr lang="en-US" altLang="ko-KR" sz="1600" dirty="0" smtClean="0"/>
          </a:p>
        </p:txBody>
      </p:sp>
      <p:sp>
        <p:nvSpPr>
          <p:cNvPr id="13" name="Slide Number Placeholder 3"/>
          <p:cNvSpPr txBox="1">
            <a:spLocks/>
          </p:cNvSpPr>
          <p:nvPr/>
        </p:nvSpPr>
        <p:spPr>
          <a:xfrm>
            <a:off x="3505200" y="6520259"/>
            <a:ext cx="2133600" cy="337741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sz="1600" dirty="0" smtClean="0"/>
              <a:t>- </a:t>
            </a:r>
            <a:fld id="{418E402C-A4B3-B44A-8179-21E78BEC4A82}" type="slidenum">
              <a:rPr lang="en-US" sz="1600" smtClean="0"/>
              <a:pPr algn="ctr">
                <a:defRPr/>
              </a:pPr>
              <a:t>15</a:t>
            </a:fld>
            <a:r>
              <a:rPr lang="en-US" sz="1600" dirty="0" smtClean="0"/>
              <a:t> -</a:t>
            </a:r>
            <a:endParaRPr lang="en-US" sz="1600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612576" y="836712"/>
            <a:ext cx="3763427" cy="2508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93288" y="836712"/>
            <a:ext cx="3763427" cy="2508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모서리가 둥근 직사각형 11"/>
          <p:cNvSpPr/>
          <p:nvPr/>
        </p:nvSpPr>
        <p:spPr>
          <a:xfrm>
            <a:off x="323528" y="2091188"/>
            <a:ext cx="1080120" cy="1045652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3779912" y="1485096"/>
            <a:ext cx="769523" cy="647760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6084168" y="2614014"/>
            <a:ext cx="837582" cy="502506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7656714" y="1275635"/>
            <a:ext cx="1019741" cy="432048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꺾인 연결선 5"/>
          <p:cNvCxnSpPr>
            <a:stCxn id="12" idx="3"/>
            <a:endCxn id="14" idx="1"/>
          </p:cNvCxnSpPr>
          <p:nvPr/>
        </p:nvCxnSpPr>
        <p:spPr>
          <a:xfrm flipV="1">
            <a:off x="1403648" y="1808976"/>
            <a:ext cx="2376264" cy="805038"/>
          </a:xfrm>
          <a:prstGeom prst="bentConnector3">
            <a:avLst/>
          </a:prstGeom>
          <a:ln w="2540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꺾인 연결선 18"/>
          <p:cNvCxnSpPr>
            <a:stCxn id="15" idx="0"/>
            <a:endCxn id="17" idx="1"/>
          </p:cNvCxnSpPr>
          <p:nvPr/>
        </p:nvCxnSpPr>
        <p:spPr>
          <a:xfrm rot="5400000" flipH="1" flipV="1">
            <a:off x="6518659" y="1475960"/>
            <a:ext cx="1122355" cy="1153755"/>
          </a:xfrm>
          <a:prstGeom prst="bentConnector2">
            <a:avLst/>
          </a:prstGeom>
          <a:ln w="2540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612576" y="3212976"/>
            <a:ext cx="3763427" cy="2508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AutoShape 8" descr="hen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8202" name="Picture 10" descr="hen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56" r="13450" b="8846"/>
          <a:stretch/>
        </p:blipFill>
        <p:spPr bwMode="auto">
          <a:xfrm>
            <a:off x="2411760" y="3501007"/>
            <a:ext cx="1912380" cy="1968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모서리가 둥근 직사각형 31"/>
          <p:cNvSpPr/>
          <p:nvPr/>
        </p:nvSpPr>
        <p:spPr>
          <a:xfrm>
            <a:off x="323528" y="3501006"/>
            <a:ext cx="1080120" cy="890309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모서리가 둥근 직사각형 32"/>
          <p:cNvSpPr/>
          <p:nvPr/>
        </p:nvSpPr>
        <p:spPr>
          <a:xfrm>
            <a:off x="2591779" y="3789040"/>
            <a:ext cx="776171" cy="792088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6" name="꺾인 연결선 35"/>
          <p:cNvCxnSpPr>
            <a:stCxn id="32" idx="3"/>
          </p:cNvCxnSpPr>
          <p:nvPr/>
        </p:nvCxnSpPr>
        <p:spPr>
          <a:xfrm>
            <a:off x="1403648" y="3946161"/>
            <a:ext cx="1188131" cy="238923"/>
          </a:xfrm>
          <a:prstGeom prst="bentConnector3">
            <a:avLst/>
          </a:prstGeom>
          <a:ln w="2540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23757" y="3212976"/>
            <a:ext cx="3763425" cy="2508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4" name="Picture 12" descr="goldfish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84" b="13340"/>
          <a:stretch/>
        </p:blipFill>
        <p:spPr bwMode="auto">
          <a:xfrm>
            <a:off x="6876256" y="3501006"/>
            <a:ext cx="2168759" cy="1944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모서리가 둥근 직사각형 42"/>
          <p:cNvSpPr/>
          <p:nvPr/>
        </p:nvSpPr>
        <p:spPr>
          <a:xfrm>
            <a:off x="7069997" y="4174284"/>
            <a:ext cx="526339" cy="622868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모서리가 둥근 직사각형 43"/>
          <p:cNvSpPr/>
          <p:nvPr/>
        </p:nvSpPr>
        <p:spPr>
          <a:xfrm>
            <a:off x="5436096" y="4318300"/>
            <a:ext cx="648072" cy="622868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7056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0" name="Picture 4" descr="king snake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50" r="8861"/>
          <a:stretch/>
        </p:blipFill>
        <p:spPr bwMode="auto">
          <a:xfrm>
            <a:off x="6934206" y="1107648"/>
            <a:ext cx="2066298" cy="2050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 descr="http://image-net.org/nodes/9/02504458/78/784403da8f558654f27365c364fb883f20eaff3b.thumb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385467" y="1107648"/>
            <a:ext cx="2099367" cy="1961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" name="CustomShape 1"/>
          <p:cNvSpPr/>
          <p:nvPr/>
        </p:nvSpPr>
        <p:spPr>
          <a:xfrm>
            <a:off x="-209160" y="24120"/>
            <a:ext cx="9559800" cy="72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/>
          <a:lstStyle/>
          <a:p>
            <a:pPr marL="76320" algn="ctr">
              <a:lnSpc>
                <a:spcPct val="115000"/>
              </a:lnSpc>
            </a:pPr>
            <a:r>
              <a:rPr lang="en-US" altLang="ko-KR" sz="3600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AM – </a:t>
            </a:r>
            <a:r>
              <a:rPr lang="en-US" altLang="ko-KR" sz="36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Evaluate </a:t>
            </a:r>
            <a:r>
              <a:rPr lang="en-US" altLang="ko-KR" sz="3600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(</a:t>
            </a:r>
            <a:r>
              <a:rPr lang="en-US" altLang="ko-KR" sz="3600" b="1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Softmax</a:t>
            </a:r>
            <a:r>
              <a:rPr lang="en-US" altLang="ko-KR" sz="3600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)</a:t>
            </a:r>
            <a:endParaRPr lang="en-US" altLang="ko-KR" sz="36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66" name="CustomShape 2"/>
          <p:cNvSpPr/>
          <p:nvPr/>
        </p:nvSpPr>
        <p:spPr>
          <a:xfrm>
            <a:off x="62376" y="3645024"/>
            <a:ext cx="8974120" cy="273630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85840" indent="-284400">
              <a:buClr>
                <a:srgbClr val="000000"/>
              </a:buClr>
              <a:buFont typeface="Arial"/>
              <a:buChar char="•"/>
            </a:pPr>
            <a:r>
              <a:rPr lang="en-US" altLang="ko-KR" sz="2000" dirty="0" smtClean="0"/>
              <a:t>We can find each pattern or shape or both.</a:t>
            </a:r>
          </a:p>
          <a:p>
            <a:pPr marL="285840" indent="-284400">
              <a:buClr>
                <a:srgbClr val="000000"/>
              </a:buClr>
              <a:buFont typeface="Arial"/>
              <a:buChar char="•"/>
            </a:pPr>
            <a:r>
              <a:rPr lang="en-US" altLang="ko-KR" sz="2000" dirty="0" smtClean="0"/>
              <a:t>But, Is it well done…?</a:t>
            </a:r>
          </a:p>
          <a:p>
            <a:pPr marL="285840" indent="-284400">
              <a:buClr>
                <a:srgbClr val="000000"/>
              </a:buClr>
              <a:buFont typeface="Arial"/>
              <a:buChar char="•"/>
            </a:pPr>
            <a:r>
              <a:rPr lang="en-US" altLang="ko-KR" sz="2000" dirty="0" smtClean="0"/>
              <a:t>The most of result is not clear.</a:t>
            </a:r>
          </a:p>
          <a:p>
            <a:pPr marL="285840" indent="-284400">
              <a:buClr>
                <a:srgbClr val="000000"/>
              </a:buClr>
              <a:buFont typeface="Arial"/>
              <a:buChar char="•"/>
            </a:pPr>
            <a:endParaRPr lang="en-US" altLang="ko-KR" sz="2000" dirty="0" smtClean="0"/>
          </a:p>
        </p:txBody>
      </p:sp>
      <p:sp>
        <p:nvSpPr>
          <p:cNvPr id="13" name="Slide Number Placeholder 3"/>
          <p:cNvSpPr txBox="1">
            <a:spLocks/>
          </p:cNvSpPr>
          <p:nvPr/>
        </p:nvSpPr>
        <p:spPr>
          <a:xfrm>
            <a:off x="3505200" y="6520259"/>
            <a:ext cx="2133600" cy="337741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sz="1600" dirty="0" smtClean="0"/>
              <a:t>- </a:t>
            </a:r>
            <a:fld id="{418E402C-A4B3-B44A-8179-21E78BEC4A82}" type="slidenum">
              <a:rPr lang="en-US" sz="1600" smtClean="0"/>
              <a:pPr algn="ctr">
                <a:defRPr/>
              </a:pPr>
              <a:t>16</a:t>
            </a:fld>
            <a:r>
              <a:rPr lang="en-US" sz="1600" dirty="0" smtClean="0"/>
              <a:t> -</a:t>
            </a:r>
            <a:endParaRPr lang="en-US" sz="1600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612576" y="836712"/>
            <a:ext cx="3763427" cy="2508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93288" y="836712"/>
            <a:ext cx="3763427" cy="2508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모서리가 둥근 직사각형 11"/>
          <p:cNvSpPr/>
          <p:nvPr/>
        </p:nvSpPr>
        <p:spPr>
          <a:xfrm>
            <a:off x="1691680" y="2553146"/>
            <a:ext cx="681580" cy="563374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2915816" y="1887615"/>
            <a:ext cx="769523" cy="647760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4805735" y="2301892"/>
            <a:ext cx="969266" cy="814627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7055591" y="1916632"/>
            <a:ext cx="828777" cy="432048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꺾인 연결선 5"/>
          <p:cNvCxnSpPr>
            <a:stCxn id="12" idx="3"/>
            <a:endCxn id="14" idx="1"/>
          </p:cNvCxnSpPr>
          <p:nvPr/>
        </p:nvCxnSpPr>
        <p:spPr>
          <a:xfrm flipV="1">
            <a:off x="2373260" y="2211495"/>
            <a:ext cx="542556" cy="623338"/>
          </a:xfrm>
          <a:prstGeom prst="bentConnector3">
            <a:avLst/>
          </a:prstGeom>
          <a:ln w="2540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꺾인 연결선 18"/>
          <p:cNvCxnSpPr>
            <a:stCxn id="15" idx="0"/>
            <a:endCxn id="17" idx="1"/>
          </p:cNvCxnSpPr>
          <p:nvPr/>
        </p:nvCxnSpPr>
        <p:spPr>
          <a:xfrm rot="5400000" flipH="1" flipV="1">
            <a:off x="6088361" y="1334663"/>
            <a:ext cx="169236" cy="1765223"/>
          </a:xfrm>
          <a:prstGeom prst="bentConnector2">
            <a:avLst/>
          </a:prstGeom>
          <a:ln w="2540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AutoShape 8" descr="hen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6856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7" name="Picture 7" descr="linear activation functionì ëí ì´ë¯¸ì§ ê²ìê²°ê³¼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5559" y="3059668"/>
            <a:ext cx="2656801" cy="2027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5" name="Picture 5" descr="softmax formulaì ëí ì´ë¯¸ì§ ê²ìê²°ê³¼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4899" y="3266329"/>
            <a:ext cx="2451190" cy="1682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" name="CustomShape 1"/>
          <p:cNvSpPr/>
          <p:nvPr/>
        </p:nvSpPr>
        <p:spPr>
          <a:xfrm>
            <a:off x="-209160" y="24120"/>
            <a:ext cx="9559800" cy="72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/>
          <a:lstStyle/>
          <a:p>
            <a:pPr marL="76320" algn="ctr">
              <a:lnSpc>
                <a:spcPct val="115000"/>
              </a:lnSpc>
            </a:pPr>
            <a:r>
              <a:rPr lang="en-US" altLang="ko-KR" sz="3600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AM – </a:t>
            </a:r>
            <a:r>
              <a:rPr lang="en-US" altLang="ko-KR" sz="36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Evaluate </a:t>
            </a:r>
            <a:r>
              <a:rPr lang="en-US" altLang="ko-KR" sz="3600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(</a:t>
            </a:r>
            <a:r>
              <a:rPr lang="en-US" altLang="ko-KR" sz="3600" b="1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Softmax</a:t>
            </a:r>
            <a:r>
              <a:rPr lang="en-US" altLang="ko-KR" sz="36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To Linear</a:t>
            </a:r>
            <a:r>
              <a:rPr lang="en-US" altLang="ko-KR" sz="3600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)</a:t>
            </a:r>
            <a:endParaRPr lang="en-US" altLang="ko-KR" sz="36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66" name="CustomShape 2"/>
          <p:cNvSpPr/>
          <p:nvPr/>
        </p:nvSpPr>
        <p:spPr>
          <a:xfrm>
            <a:off x="62376" y="5661248"/>
            <a:ext cx="8974120" cy="720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85840" indent="-284400">
              <a:buClr>
                <a:srgbClr val="000000"/>
              </a:buClr>
              <a:buFont typeface="Arial"/>
              <a:buChar char="•"/>
            </a:pPr>
            <a:r>
              <a:rPr lang="en-US" altLang="ko-KR" sz="2000" dirty="0" smtClean="0"/>
              <a:t>Because of </a:t>
            </a:r>
            <a:r>
              <a:rPr lang="en-US" altLang="ko-KR" sz="2000" dirty="0" err="1" smtClean="0"/>
              <a:t>softmax</a:t>
            </a:r>
            <a:r>
              <a:rPr lang="en-US" altLang="ko-KR" sz="2000" dirty="0" smtClean="0"/>
              <a:t> range</a:t>
            </a:r>
            <a:r>
              <a:rPr lang="en-US" altLang="ko-KR" sz="2000" dirty="0"/>
              <a:t>, Image is no longer </a:t>
            </a:r>
            <a:r>
              <a:rPr lang="en-US" altLang="ko-KR" sz="2000" dirty="0" smtClean="0"/>
              <a:t>updated</a:t>
            </a:r>
          </a:p>
          <a:p>
            <a:pPr marL="285840" indent="-284400">
              <a:buClr>
                <a:srgbClr val="000000"/>
              </a:buClr>
              <a:buFont typeface="Arial"/>
              <a:buChar char="•"/>
            </a:pPr>
            <a:r>
              <a:rPr lang="en-US" altLang="ko-KR" sz="2000" dirty="0" smtClean="0"/>
              <a:t>To solve this, Change </a:t>
            </a:r>
            <a:r>
              <a:rPr lang="en-US" altLang="ko-KR" sz="2000" dirty="0" err="1" smtClean="0"/>
              <a:t>Softmax</a:t>
            </a:r>
            <a:r>
              <a:rPr lang="en-US" altLang="ko-KR" sz="2000" dirty="0" smtClean="0"/>
              <a:t> function to Linear function (It’s Just trick)</a:t>
            </a:r>
          </a:p>
        </p:txBody>
      </p:sp>
      <p:sp>
        <p:nvSpPr>
          <p:cNvPr id="13" name="Slide Number Placeholder 3"/>
          <p:cNvSpPr txBox="1">
            <a:spLocks/>
          </p:cNvSpPr>
          <p:nvPr/>
        </p:nvSpPr>
        <p:spPr>
          <a:xfrm>
            <a:off x="3505200" y="6520259"/>
            <a:ext cx="2133600" cy="337741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sz="1600" dirty="0" smtClean="0"/>
              <a:t>- </a:t>
            </a:r>
            <a:fld id="{418E402C-A4B3-B44A-8179-21E78BEC4A82}" type="slidenum">
              <a:rPr lang="en-US" sz="1600" smtClean="0"/>
              <a:pPr algn="ctr">
                <a:defRPr/>
              </a:pPr>
              <a:t>17</a:t>
            </a:fld>
            <a:r>
              <a:rPr lang="en-US" sz="1600" dirty="0" smtClean="0"/>
              <a:t> -</a:t>
            </a:r>
            <a:endParaRPr lang="en-US" sz="1600" dirty="0"/>
          </a:p>
        </p:txBody>
      </p:sp>
      <p:pic>
        <p:nvPicPr>
          <p:cNvPr id="3074" name="Picture 2" descr="vgg 16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00"/>
          <a:stretch/>
        </p:blipFill>
        <p:spPr bwMode="auto">
          <a:xfrm>
            <a:off x="55816" y="1110361"/>
            <a:ext cx="9006202" cy="1459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모서리가 둥근 직사각형 1"/>
          <p:cNvSpPr/>
          <p:nvPr/>
        </p:nvSpPr>
        <p:spPr>
          <a:xfrm>
            <a:off x="8208404" y="1109846"/>
            <a:ext cx="396044" cy="1512168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1343297" y="3127795"/>
            <a:ext cx="2542791" cy="1959255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869"/>
          <a:stretch/>
        </p:blipFill>
        <p:spPr bwMode="auto">
          <a:xfrm>
            <a:off x="7963871" y="2771970"/>
            <a:ext cx="700056" cy="23852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" name="Picture 2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23528" y="2771970"/>
            <a:ext cx="909894" cy="23852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2" name="모서리가 둥근 직사각형 21"/>
          <p:cNvSpPr/>
          <p:nvPr/>
        </p:nvSpPr>
        <p:spPr>
          <a:xfrm>
            <a:off x="5251968" y="3059668"/>
            <a:ext cx="2563170" cy="2027382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오른쪽 화살표 2"/>
          <p:cNvSpPr/>
          <p:nvPr/>
        </p:nvSpPr>
        <p:spPr>
          <a:xfrm>
            <a:off x="4139952" y="3862914"/>
            <a:ext cx="873683" cy="432759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446744" y="5147900"/>
            <a:ext cx="2335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&lt; </a:t>
            </a:r>
            <a:r>
              <a:rPr lang="en-US" altLang="ko-KR" dirty="0" err="1" smtClean="0"/>
              <a:t>Softmax</a:t>
            </a:r>
            <a:r>
              <a:rPr lang="en-US" altLang="ko-KR" dirty="0" smtClean="0"/>
              <a:t> (0</a:t>
            </a:r>
            <a:r>
              <a:rPr lang="ko-KR" altLang="en-US" dirty="0" smtClean="0"/>
              <a:t>≤</a:t>
            </a:r>
            <a:r>
              <a:rPr lang="ko-KR" altLang="en-US" dirty="0"/>
              <a:t> </a:t>
            </a:r>
            <a:r>
              <a:rPr lang="en-US" altLang="ko-KR" dirty="0"/>
              <a:t>y</a:t>
            </a:r>
            <a:r>
              <a:rPr lang="ko-KR" altLang="en-US" dirty="0" smtClean="0"/>
              <a:t>≤</a:t>
            </a:r>
            <a:r>
              <a:rPr lang="en-US" altLang="ko-KR" dirty="0" smtClean="0"/>
              <a:t>1) &gt;</a:t>
            </a:r>
            <a:endParaRPr lang="ko-KR" alt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5164007" y="5147900"/>
            <a:ext cx="2775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smtClean="0"/>
              <a:t>&lt; Linear (-</a:t>
            </a:r>
            <a:r>
              <a:rPr lang="en-US" altLang="ko-KR" dirty="0" err="1" smtClean="0"/>
              <a:t>inf</a:t>
            </a:r>
            <a:r>
              <a:rPr lang="ko-KR" altLang="en-US" dirty="0" smtClean="0"/>
              <a:t>＜ </a:t>
            </a:r>
            <a:r>
              <a:rPr lang="en-US" altLang="ko-KR" dirty="0" smtClean="0"/>
              <a:t>y</a:t>
            </a:r>
            <a:r>
              <a:rPr lang="ko-KR" altLang="en-US" dirty="0"/>
              <a:t> ＜ </a:t>
            </a:r>
            <a:r>
              <a:rPr lang="en-US" altLang="ko-KR" dirty="0" err="1" smtClean="0"/>
              <a:t>inf</a:t>
            </a:r>
            <a:r>
              <a:rPr lang="en-US" altLang="ko-KR" dirty="0" smtClean="0"/>
              <a:t>) &gt;</a:t>
            </a:r>
            <a:endParaRPr lang="ko-KR" alt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79512" y="5157192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&lt;Loss&gt;</a:t>
            </a:r>
            <a:endParaRPr lang="ko-KR" alt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7843257" y="5157192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&lt;Loss&gt;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84703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CustomShape 1"/>
          <p:cNvSpPr/>
          <p:nvPr/>
        </p:nvSpPr>
        <p:spPr>
          <a:xfrm>
            <a:off x="-209160" y="24120"/>
            <a:ext cx="9559800" cy="72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/>
          <a:lstStyle/>
          <a:p>
            <a:pPr marL="76320" algn="ctr">
              <a:lnSpc>
                <a:spcPct val="115000"/>
              </a:lnSpc>
            </a:pPr>
            <a:r>
              <a:rPr lang="en-US" altLang="ko-KR" sz="36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AM – Evaluate (</a:t>
            </a:r>
            <a:r>
              <a:rPr lang="en-US" altLang="ko-KR" sz="3600" b="1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Softmax</a:t>
            </a:r>
            <a:r>
              <a:rPr lang="en-US" altLang="ko-KR" sz="36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To Linear)</a:t>
            </a:r>
            <a:endParaRPr lang="en-US" altLang="ko-KR" sz="36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13" name="Slide Number Placeholder 3"/>
          <p:cNvSpPr txBox="1">
            <a:spLocks/>
          </p:cNvSpPr>
          <p:nvPr/>
        </p:nvSpPr>
        <p:spPr>
          <a:xfrm>
            <a:off x="3505200" y="6520259"/>
            <a:ext cx="2133600" cy="337741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sz="1600" dirty="0" smtClean="0"/>
              <a:t>- </a:t>
            </a:r>
            <a:fld id="{418E402C-A4B3-B44A-8179-21E78BEC4A82}" type="slidenum">
              <a:rPr lang="en-US" sz="1600" smtClean="0"/>
              <a:pPr algn="ctr">
                <a:defRPr/>
              </a:pPr>
              <a:t>18</a:t>
            </a:fld>
            <a:r>
              <a:rPr lang="en-US" sz="1600" dirty="0" smtClean="0"/>
              <a:t> -</a:t>
            </a:r>
            <a:endParaRPr lang="en-US" sz="1600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756592" y="908720"/>
            <a:ext cx="4482496" cy="2988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AutoShape 8" descr="hen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21752" y="908720"/>
            <a:ext cx="4482496" cy="2988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5" descr="https://resources.wolframcloud.com/NeuralNetRepository/resources/images/135/1358efcb-d8cf-49f4-a130-d0dba2a0918c-io-2-o.en.gi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208" y="1245039"/>
            <a:ext cx="2315694" cy="2315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오른쪽 화살표 20"/>
          <p:cNvSpPr/>
          <p:nvPr/>
        </p:nvSpPr>
        <p:spPr>
          <a:xfrm>
            <a:off x="2803168" y="2186507"/>
            <a:ext cx="360040" cy="356676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756592" y="3576757"/>
            <a:ext cx="4482496" cy="2988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21752" y="3576757"/>
            <a:ext cx="4482496" cy="2988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오른쪽 화살표 24"/>
          <p:cNvSpPr/>
          <p:nvPr/>
        </p:nvSpPr>
        <p:spPr>
          <a:xfrm>
            <a:off x="2803168" y="4854544"/>
            <a:ext cx="360040" cy="356676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Picture 7" descr="http://farm3.static.flickr.com/2045/2221825974_153c292a10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6479282" y="3861977"/>
            <a:ext cx="2268253" cy="2338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등호 1"/>
          <p:cNvSpPr/>
          <p:nvPr/>
        </p:nvSpPr>
        <p:spPr>
          <a:xfrm>
            <a:off x="5837664" y="2112818"/>
            <a:ext cx="504054" cy="504054"/>
          </a:xfrm>
          <a:prstGeom prst="mathEqual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8" name="등호 27"/>
          <p:cNvSpPr/>
          <p:nvPr/>
        </p:nvSpPr>
        <p:spPr>
          <a:xfrm>
            <a:off x="5837664" y="4780855"/>
            <a:ext cx="504054" cy="504054"/>
          </a:xfrm>
          <a:prstGeom prst="mathEqual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0345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CustomShape 1"/>
          <p:cNvSpPr/>
          <p:nvPr/>
        </p:nvSpPr>
        <p:spPr>
          <a:xfrm>
            <a:off x="-209160" y="24120"/>
            <a:ext cx="9559800" cy="72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/>
          <a:lstStyle/>
          <a:p>
            <a:pPr marL="76320" algn="ctr">
              <a:lnSpc>
                <a:spcPct val="115000"/>
              </a:lnSpc>
            </a:pPr>
            <a:r>
              <a:rPr lang="en-US" altLang="ko-KR" sz="36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AM – Evaluate (</a:t>
            </a:r>
            <a:r>
              <a:rPr lang="en-US" altLang="ko-KR" sz="3600" b="1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Softmax</a:t>
            </a:r>
            <a:r>
              <a:rPr lang="en-US" altLang="ko-KR" sz="36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To Linear)</a:t>
            </a:r>
            <a:endParaRPr lang="en-US" altLang="ko-KR" sz="36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13" name="Slide Number Placeholder 3"/>
          <p:cNvSpPr txBox="1">
            <a:spLocks/>
          </p:cNvSpPr>
          <p:nvPr/>
        </p:nvSpPr>
        <p:spPr>
          <a:xfrm>
            <a:off x="3505200" y="6520259"/>
            <a:ext cx="2133600" cy="337741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sz="1600" dirty="0" smtClean="0"/>
              <a:t>- </a:t>
            </a:r>
            <a:fld id="{418E402C-A4B3-B44A-8179-21E78BEC4A82}" type="slidenum">
              <a:rPr lang="en-US" sz="1600" smtClean="0"/>
              <a:pPr algn="ctr">
                <a:defRPr/>
              </a:pPr>
              <a:t>19</a:t>
            </a:fld>
            <a:r>
              <a:rPr lang="en-US" sz="1600" dirty="0" smtClean="0"/>
              <a:t> -</a:t>
            </a:r>
            <a:endParaRPr lang="en-US" sz="1600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756592" y="908720"/>
            <a:ext cx="4482496" cy="2988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AutoShape 8" descr="hen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21752" y="908720"/>
            <a:ext cx="4482496" cy="2988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오른쪽 화살표 20"/>
          <p:cNvSpPr/>
          <p:nvPr/>
        </p:nvSpPr>
        <p:spPr>
          <a:xfrm>
            <a:off x="2803168" y="2186507"/>
            <a:ext cx="360040" cy="356676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756592" y="3576757"/>
            <a:ext cx="4482495" cy="2988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21752" y="3576757"/>
            <a:ext cx="4482495" cy="2988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오른쪽 화살표 24"/>
          <p:cNvSpPr/>
          <p:nvPr/>
        </p:nvSpPr>
        <p:spPr>
          <a:xfrm>
            <a:off x="2803168" y="4854544"/>
            <a:ext cx="360040" cy="356676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등호 1"/>
          <p:cNvSpPr/>
          <p:nvPr/>
        </p:nvSpPr>
        <p:spPr>
          <a:xfrm>
            <a:off x="5837664" y="2112818"/>
            <a:ext cx="504054" cy="504054"/>
          </a:xfrm>
          <a:prstGeom prst="mathEqual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8" name="등호 27"/>
          <p:cNvSpPr/>
          <p:nvPr/>
        </p:nvSpPr>
        <p:spPr>
          <a:xfrm>
            <a:off x="5837664" y="4780855"/>
            <a:ext cx="504054" cy="504054"/>
          </a:xfrm>
          <a:prstGeom prst="mathEqual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9" name="Picture 4" descr="water ouzel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62" r="24568"/>
          <a:stretch/>
        </p:blipFill>
        <p:spPr bwMode="auto">
          <a:xfrm>
            <a:off x="6444208" y="1245039"/>
            <a:ext cx="2338403" cy="2315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6" descr="jaguar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98" r="12666"/>
          <a:stretch/>
        </p:blipFill>
        <p:spPr bwMode="auto">
          <a:xfrm>
            <a:off x="6444205" y="3926396"/>
            <a:ext cx="2333847" cy="2310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1942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CustomShape 1"/>
          <p:cNvSpPr/>
          <p:nvPr/>
        </p:nvSpPr>
        <p:spPr>
          <a:xfrm>
            <a:off x="-209160" y="24120"/>
            <a:ext cx="9559800" cy="72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/>
          <a:lstStyle/>
          <a:p>
            <a:pPr marL="76320" algn="ctr">
              <a:lnSpc>
                <a:spcPct val="115000"/>
              </a:lnSpc>
            </a:pPr>
            <a:r>
              <a:rPr lang="en-US" sz="36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"/>
              </a:rPr>
              <a:t>Audio Classification - </a:t>
            </a:r>
            <a:r>
              <a:rPr lang="en-US" altLang="ko-KR" sz="3600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"/>
              </a:rPr>
              <a:t>Previous Work</a:t>
            </a:r>
            <a:endParaRPr lang="en-US" sz="3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</p:txBody>
      </p:sp>
      <p:sp>
        <p:nvSpPr>
          <p:cNvPr id="66" name="CustomShape 2"/>
          <p:cNvSpPr/>
          <p:nvPr/>
        </p:nvSpPr>
        <p:spPr>
          <a:xfrm>
            <a:off x="62376" y="1015200"/>
            <a:ext cx="8614080" cy="212576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altLang="ko-KR" sz="2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Data </a:t>
            </a:r>
            <a:r>
              <a:rPr lang="en-US" altLang="ko-K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is low-waveform</a:t>
            </a:r>
            <a:r>
              <a:rPr lang="en-US" altLang="ko-KR" sz="2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.</a:t>
            </a:r>
          </a:p>
          <a:p>
            <a:pPr marL="801540" lvl="1" indent="-342900">
              <a:buClr>
                <a:srgbClr val="000000"/>
              </a:buClr>
              <a:buFont typeface="Wingdings" pitchFamily="2" charset="2"/>
              <a:buChar char="§"/>
            </a:pPr>
            <a:r>
              <a:rPr lang="en-US" altLang="ko-KR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sec</a:t>
            </a:r>
            <a:r>
              <a:rPr lang="en-US" altLang="ko-KR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: 1, sampling rate: 16000, </a:t>
            </a:r>
            <a:r>
              <a:rPr lang="en-US" altLang="ko-KR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type</a:t>
            </a:r>
            <a:r>
              <a:rPr lang="en-US" altLang="ko-KR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: float32, channel: </a:t>
            </a:r>
            <a:r>
              <a:rPr lang="en-US" altLang="ko-KR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mono</a:t>
            </a:r>
            <a:endParaRPr lang="en-US" sz="16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j-lt"/>
              <a:ea typeface="Arial"/>
            </a:endParaRPr>
          </a:p>
          <a:p>
            <a:pPr marL="344340" indent="-342900">
              <a:lnSpc>
                <a:spcPct val="100000"/>
              </a:lnSpc>
              <a:buClr>
                <a:srgbClr val="000000"/>
              </a:buClr>
              <a:buFont typeface="Arial" pitchFamily="34" charset="0"/>
              <a:buChar char="•"/>
            </a:pPr>
            <a:r>
              <a:rPr lang="en-US" sz="2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16 class data</a:t>
            </a:r>
            <a:r>
              <a:rPr lang="en-US" sz="20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.</a:t>
            </a:r>
            <a:endParaRPr lang="en-US" sz="2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ea typeface="Arial"/>
            </a:endParaRPr>
          </a:p>
          <a:p>
            <a:pPr marL="801540" lvl="1" indent="-342900">
              <a:buClr>
                <a:srgbClr val="000000"/>
              </a:buClr>
              <a:buFont typeface="Wingdings" pitchFamily="2" charset="2"/>
              <a:buChar char="§"/>
            </a:pPr>
            <a:r>
              <a:rPr lang="en-US" altLang="ko-KR" dirty="0" smtClean="0"/>
              <a:t>'zero</a:t>
            </a:r>
            <a:r>
              <a:rPr lang="en-US" altLang="ko-KR" dirty="0"/>
              <a:t>', 'one', 'two', 'three', 'four', 'five', 'six', 'seven', 'eight', 'nine',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 'bed', 'bird</a:t>
            </a:r>
            <a:r>
              <a:rPr lang="en-US" altLang="ko-KR" dirty="0"/>
              <a:t>', 'tree', 'cat', 'house', 'dog'</a:t>
            </a:r>
            <a:endParaRPr lang="en-US" altLang="ko-KR" dirty="0" smtClean="0"/>
          </a:p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Train: 40851(</a:t>
            </a:r>
            <a:r>
              <a:rPr lang="ko-KR" altLang="en-US" sz="2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≒</a:t>
            </a:r>
            <a:r>
              <a:rPr lang="en-US" sz="2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80%),  Validation: 4796(</a:t>
            </a:r>
            <a:r>
              <a:rPr lang="ko-KR" altLang="en-US" sz="2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≒</a:t>
            </a:r>
            <a:r>
              <a:rPr lang="en-US" sz="2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10%), Test: 5297(</a:t>
            </a:r>
            <a:r>
              <a:rPr lang="ko-KR" altLang="en-US" sz="2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≒</a:t>
            </a:r>
            <a:r>
              <a:rPr lang="en-US" sz="2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10%)</a:t>
            </a:r>
            <a:endParaRPr lang="en-US" sz="20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ea typeface="Arial"/>
            </a:endParaRPr>
          </a:p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28" name="Picture 4" descr="C:\Users\BbChip\Desktop\Screenshot from 2019-01-25 20-20-0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3396342"/>
            <a:ext cx="4319221" cy="2805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BbChip\Desktop\Screenshot from 2019-01-25 20-19-2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8968" y="3432244"/>
            <a:ext cx="4319221" cy="2805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lide Number Placeholder 3"/>
          <p:cNvSpPr txBox="1">
            <a:spLocks/>
          </p:cNvSpPr>
          <p:nvPr/>
        </p:nvSpPr>
        <p:spPr>
          <a:xfrm>
            <a:off x="3505200" y="6520259"/>
            <a:ext cx="2133600" cy="337741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sz="1600" dirty="0" smtClean="0"/>
              <a:t>- </a:t>
            </a:r>
            <a:fld id="{418E402C-A4B3-B44A-8179-21E78BEC4A82}" type="slidenum">
              <a:rPr lang="en-US" sz="1600" smtClean="0"/>
              <a:pPr algn="ctr">
                <a:defRPr/>
              </a:pPr>
              <a:t>2</a:t>
            </a:fld>
            <a:r>
              <a:rPr lang="en-US" sz="1600" dirty="0" smtClean="0"/>
              <a:t> -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99711840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CustomShape 1"/>
          <p:cNvSpPr/>
          <p:nvPr/>
        </p:nvSpPr>
        <p:spPr>
          <a:xfrm>
            <a:off x="-209160" y="24120"/>
            <a:ext cx="9559800" cy="72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/>
          <a:lstStyle/>
          <a:p>
            <a:pPr marL="76320" algn="ctr">
              <a:lnSpc>
                <a:spcPct val="115000"/>
              </a:lnSpc>
            </a:pPr>
            <a:r>
              <a:rPr lang="en-US" altLang="ko-KR" sz="36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AM – Evaluate (</a:t>
            </a:r>
            <a:r>
              <a:rPr lang="en-US" altLang="ko-KR" sz="3600" b="1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Softmax</a:t>
            </a:r>
            <a:r>
              <a:rPr lang="en-US" altLang="ko-KR" sz="36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To Linear)</a:t>
            </a:r>
            <a:endParaRPr lang="en-US" altLang="ko-KR" sz="36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13" name="Slide Number Placeholder 3"/>
          <p:cNvSpPr txBox="1">
            <a:spLocks/>
          </p:cNvSpPr>
          <p:nvPr/>
        </p:nvSpPr>
        <p:spPr>
          <a:xfrm>
            <a:off x="3505200" y="6520259"/>
            <a:ext cx="2133600" cy="337741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sz="1600" dirty="0" smtClean="0"/>
              <a:t>- </a:t>
            </a:r>
            <a:fld id="{418E402C-A4B3-B44A-8179-21E78BEC4A82}" type="slidenum">
              <a:rPr lang="en-US" sz="1600" smtClean="0"/>
              <a:pPr algn="ctr">
                <a:defRPr/>
              </a:pPr>
              <a:t>20</a:t>
            </a:fld>
            <a:r>
              <a:rPr lang="en-US" sz="1600" dirty="0" smtClean="0"/>
              <a:t> -</a:t>
            </a:r>
            <a:endParaRPr lang="en-US" sz="1600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756592" y="908720"/>
            <a:ext cx="4482495" cy="2988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AutoShape 8" descr="hen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21752" y="908720"/>
            <a:ext cx="4482495" cy="2988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오른쪽 화살표 20"/>
          <p:cNvSpPr/>
          <p:nvPr/>
        </p:nvSpPr>
        <p:spPr>
          <a:xfrm>
            <a:off x="2803168" y="2186507"/>
            <a:ext cx="360040" cy="356676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756592" y="3576757"/>
            <a:ext cx="4482495" cy="2988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21752" y="3576757"/>
            <a:ext cx="4482495" cy="2988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오른쪽 화살표 24"/>
          <p:cNvSpPr/>
          <p:nvPr/>
        </p:nvSpPr>
        <p:spPr>
          <a:xfrm>
            <a:off x="2803168" y="4854544"/>
            <a:ext cx="360040" cy="356676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등호 1"/>
          <p:cNvSpPr/>
          <p:nvPr/>
        </p:nvSpPr>
        <p:spPr>
          <a:xfrm>
            <a:off x="5837664" y="2112818"/>
            <a:ext cx="504054" cy="504054"/>
          </a:xfrm>
          <a:prstGeom prst="mathEqual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8" name="등호 27"/>
          <p:cNvSpPr/>
          <p:nvPr/>
        </p:nvSpPr>
        <p:spPr>
          <a:xfrm>
            <a:off x="5837664" y="4780855"/>
            <a:ext cx="504054" cy="504054"/>
          </a:xfrm>
          <a:prstGeom prst="mathEqual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7" name="Picture 10" descr="hen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56" r="13450" b="8846"/>
          <a:stretch/>
        </p:blipFill>
        <p:spPr bwMode="auto">
          <a:xfrm>
            <a:off x="6447096" y="1260952"/>
            <a:ext cx="2330955" cy="2299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12" descr="goldfish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84" b="13340"/>
          <a:stretch/>
        </p:blipFill>
        <p:spPr bwMode="auto">
          <a:xfrm>
            <a:off x="6436029" y="3926396"/>
            <a:ext cx="2342022" cy="2310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4427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CustomShape 1"/>
          <p:cNvSpPr/>
          <p:nvPr/>
        </p:nvSpPr>
        <p:spPr>
          <a:xfrm>
            <a:off x="-209160" y="24120"/>
            <a:ext cx="9559800" cy="72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/>
          <a:lstStyle/>
          <a:p>
            <a:pPr marL="76320" algn="ctr">
              <a:lnSpc>
                <a:spcPct val="115000"/>
              </a:lnSpc>
            </a:pPr>
            <a:r>
              <a:rPr lang="en-US" altLang="ko-KR" sz="36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AM – Evaluate (</a:t>
            </a:r>
            <a:r>
              <a:rPr lang="en-US" altLang="ko-KR" sz="3600" b="1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Softmax</a:t>
            </a:r>
            <a:r>
              <a:rPr lang="en-US" altLang="ko-KR" sz="36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To Linear)</a:t>
            </a:r>
            <a:endParaRPr lang="en-US" altLang="ko-KR" sz="36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13" name="Slide Number Placeholder 3"/>
          <p:cNvSpPr txBox="1">
            <a:spLocks/>
          </p:cNvSpPr>
          <p:nvPr/>
        </p:nvSpPr>
        <p:spPr>
          <a:xfrm>
            <a:off x="3505200" y="6520259"/>
            <a:ext cx="2133600" cy="337741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sz="1600" dirty="0" smtClean="0"/>
              <a:t>- </a:t>
            </a:r>
            <a:fld id="{418E402C-A4B3-B44A-8179-21E78BEC4A82}" type="slidenum">
              <a:rPr lang="en-US" sz="1600" smtClean="0"/>
              <a:pPr algn="ctr">
                <a:defRPr/>
              </a:pPr>
              <a:t>21</a:t>
            </a:fld>
            <a:r>
              <a:rPr lang="en-US" sz="1600" dirty="0" smtClean="0"/>
              <a:t> -</a:t>
            </a:r>
            <a:endParaRPr lang="en-US" sz="1600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756592" y="908720"/>
            <a:ext cx="4482495" cy="2988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AutoShape 8" descr="hen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21752" y="908720"/>
            <a:ext cx="4482495" cy="2988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오른쪽 화살표 20"/>
          <p:cNvSpPr/>
          <p:nvPr/>
        </p:nvSpPr>
        <p:spPr>
          <a:xfrm>
            <a:off x="2803168" y="2186507"/>
            <a:ext cx="360040" cy="356676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756592" y="3576757"/>
            <a:ext cx="4482494" cy="2988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21752" y="3576757"/>
            <a:ext cx="4482494" cy="2988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오른쪽 화살표 24"/>
          <p:cNvSpPr/>
          <p:nvPr/>
        </p:nvSpPr>
        <p:spPr>
          <a:xfrm>
            <a:off x="2803168" y="4854544"/>
            <a:ext cx="360040" cy="356676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등호 1"/>
          <p:cNvSpPr/>
          <p:nvPr/>
        </p:nvSpPr>
        <p:spPr>
          <a:xfrm>
            <a:off x="5837664" y="2112818"/>
            <a:ext cx="504054" cy="504054"/>
          </a:xfrm>
          <a:prstGeom prst="mathEqual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8" name="등호 27"/>
          <p:cNvSpPr/>
          <p:nvPr/>
        </p:nvSpPr>
        <p:spPr>
          <a:xfrm>
            <a:off x="5837664" y="4780855"/>
            <a:ext cx="504054" cy="504054"/>
          </a:xfrm>
          <a:prstGeom prst="mathEqual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20" name="Picture 4" descr="king snake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50" r="8861"/>
          <a:stretch/>
        </p:blipFill>
        <p:spPr bwMode="auto">
          <a:xfrm>
            <a:off x="6447095" y="4045914"/>
            <a:ext cx="2330955" cy="2191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http://image-net.org/nodes/9/02504458/78/784403da8f558654f27365c364fb883f20eaff3b.thumb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447095" y="1260952"/>
            <a:ext cx="2330954" cy="2299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0060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CustomShape 1"/>
          <p:cNvSpPr/>
          <p:nvPr/>
        </p:nvSpPr>
        <p:spPr>
          <a:xfrm>
            <a:off x="-209160" y="24120"/>
            <a:ext cx="9559800" cy="72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/>
          <a:lstStyle/>
          <a:p>
            <a:pPr marL="76320" algn="ctr">
              <a:lnSpc>
                <a:spcPct val="115000"/>
              </a:lnSpc>
            </a:pPr>
            <a:r>
              <a:rPr lang="en-US" altLang="ko-KR" sz="3600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To the next level</a:t>
            </a:r>
            <a:endParaRPr lang="en-US" altLang="ko-KR" sz="36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13" name="Slide Number Placeholder 3"/>
          <p:cNvSpPr txBox="1">
            <a:spLocks/>
          </p:cNvSpPr>
          <p:nvPr/>
        </p:nvSpPr>
        <p:spPr>
          <a:xfrm>
            <a:off x="3505200" y="6520259"/>
            <a:ext cx="2133600" cy="337741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sz="1600" dirty="0" smtClean="0"/>
              <a:t>- </a:t>
            </a:r>
            <a:fld id="{418E402C-A4B3-B44A-8179-21E78BEC4A82}" type="slidenum">
              <a:rPr lang="en-US" sz="1600" smtClean="0"/>
              <a:pPr algn="ctr">
                <a:defRPr/>
              </a:pPr>
              <a:t>22</a:t>
            </a:fld>
            <a:r>
              <a:rPr lang="en-US" sz="1600" dirty="0" smtClean="0"/>
              <a:t> -</a:t>
            </a:r>
            <a:endParaRPr lang="en-US" sz="1600" dirty="0"/>
          </a:p>
        </p:txBody>
      </p:sp>
      <p:sp>
        <p:nvSpPr>
          <p:cNvPr id="16" name="AutoShape 8" descr="hen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5" name="CustomShape 2"/>
          <p:cNvSpPr/>
          <p:nvPr/>
        </p:nvSpPr>
        <p:spPr>
          <a:xfrm>
            <a:off x="62376" y="1015200"/>
            <a:ext cx="8974120" cy="147769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85840" indent="-284400">
              <a:buClr>
                <a:srgbClr val="000000"/>
              </a:buClr>
              <a:buFont typeface="Arial"/>
              <a:buChar char="•"/>
            </a:pPr>
            <a:r>
              <a:rPr lang="en-US" altLang="ko-KR" dirty="0"/>
              <a:t>There are many ways to improve the quality of </a:t>
            </a:r>
            <a:r>
              <a:rPr lang="en-US" altLang="ko-KR" dirty="0" smtClean="0"/>
              <a:t>visualization.</a:t>
            </a:r>
          </a:p>
          <a:p>
            <a:pPr marL="744390" lvl="1" indent="-285750">
              <a:buClr>
                <a:srgbClr val="000000"/>
              </a:buClr>
              <a:buFont typeface="Wingdings" pitchFamily="2" charset="2"/>
              <a:buChar char="§"/>
            </a:pPr>
            <a:r>
              <a:rPr lang="en-US" altLang="ko-KR" sz="1400" dirty="0" err="1" smtClean="0"/>
              <a:t>Zitter</a:t>
            </a:r>
            <a:endParaRPr lang="en-US" altLang="ko-KR" sz="1400" dirty="0" smtClean="0"/>
          </a:p>
          <a:p>
            <a:pPr marL="744390" lvl="1" indent="-285750">
              <a:buClr>
                <a:srgbClr val="000000"/>
              </a:buClr>
              <a:buFont typeface="Wingdings" pitchFamily="2" charset="2"/>
              <a:buChar char="§"/>
            </a:pPr>
            <a:r>
              <a:rPr lang="en-US" altLang="ko-KR" sz="1400" dirty="0" smtClean="0"/>
              <a:t>Regularization (L1, L2… </a:t>
            </a:r>
            <a:r>
              <a:rPr lang="en-US" altLang="ko-KR" sz="1400" dirty="0" err="1" smtClean="0"/>
              <a:t>Lp</a:t>
            </a:r>
            <a:r>
              <a:rPr lang="en-US" altLang="ko-KR" sz="1400" dirty="0" smtClean="0"/>
              <a:t> space)</a:t>
            </a:r>
          </a:p>
          <a:p>
            <a:pPr marL="744390" lvl="1" indent="-285750">
              <a:buClr>
                <a:srgbClr val="000000"/>
              </a:buClr>
              <a:buFont typeface="Wingdings" pitchFamily="2" charset="2"/>
              <a:buChar char="§"/>
            </a:pPr>
            <a:r>
              <a:rPr lang="en-US" altLang="ko-KR" sz="1400" dirty="0" err="1" smtClean="0"/>
              <a:t>TotalVariation</a:t>
            </a:r>
            <a:endParaRPr lang="en-US" altLang="ko-KR" sz="1400" dirty="0" smtClean="0"/>
          </a:p>
          <a:p>
            <a:pPr marL="744390" lvl="1" indent="-285750">
              <a:buClr>
                <a:srgbClr val="000000"/>
              </a:buClr>
              <a:buFont typeface="Wingdings" pitchFamily="2" charset="2"/>
              <a:buChar char="§"/>
            </a:pPr>
            <a:r>
              <a:rPr lang="en-US" altLang="ko-KR" sz="1400" dirty="0" smtClean="0"/>
              <a:t>GAN</a:t>
            </a:r>
            <a:endParaRPr lang="en-US" altLang="ko-KR" sz="1400" dirty="0" smtClean="0"/>
          </a:p>
        </p:txBody>
      </p:sp>
      <p:sp>
        <p:nvSpPr>
          <p:cNvPr id="3" name="AutoShape 4" descr="data:image/png;base64,iVBORw0KGgoAAAANSUhEUgAAAXIAAAFpCAYAAACBNaNRAAAABHNCSVQICAgIfAhkiAAAAAlwSFlz%0AAAALEgAACxIB0t1+/AAAIABJREFUeJzsvU3IdcuSJvREROZae7/fd+4toaUpuhvbgXNFcOJYcCbO%0AbMGJYDlpUHCiPWmxp/7gqKEaeyAITnQkBeLUiTSK+NcojQi2NGLDrb7ne9+918qMCAcZGbm+qlt1%0Az61bp/ocaiece/e337XXT678iXjiiSfI3fFqr/Zqr/ZqP97G/7Bv4NVe7dVe7dV+vfZayF/t1V7t%0A1X7k7bWQv9qrvdqr/cjbayF/tVd7tVf7kbfXQv5qr/Zqr/Yjb6+F/NVe7dVe7UfevreFnIj+eSL6%0A34no7xDRv/19XefVXu3VXu1Pe6Pvg0dORALg/wDwzwH4uwD+FoC/5O7/2x/7xV7t1V7t1f6Ut+/L%0AIv9nAPwdd/8/3f0E8J8D+Be+p2u92qu92qv9qW7f10L+5wD835d//9347tVe7dVe7dX+mFv5h3Vh%0AIvotAL8FAPu2/9O/+Y/+2fiLx3/zwPjWPb92OJCQ0Prs7nA3+OVv87Obweb3TuvnRPgKXCIa/+Wl%0Ax/+KCIg5DzGz+Rx5j4TLuczg5liXIRDT+s3l8a7wFtG4BvM61zgGeXbH2oF9ddH4vE69+sv9q2d0%0A97x/N1u/93Wu6zsg0FcnJqK8TyLCV5f8BVDdH3aMzwvHg/o6KL8ex//+8/rvOW9c7HKP86+/76g/%0A5PvLW7925mW8/KLrXQ9Z9/wHtByefhmTa1wQERBjjeM5zOY4XmPa3EHxc8v/Aczt8jQEXxMHYAbH%0AOPT4+7wmiwAApEj2wxwnAEDMoMt8YSJYntvyOuYGd42vNT/DFTRv0hVM4xz5nJcpjRwSa6wBv2es%0A/76Oxeq/9Y+v+uIPHN+XC/jlz2OtWZ/nub8akUQglvjMcU1eJ5z3T2vdMVtj5KvxTZ7z/O//7t/H%0Al/dv/6DH/Kp9Xwv5/wPgL1z+/efju2zu/tsAfhsA/uKf/8f8r/4b/0784QQhBgEhB11rDa4dQAzU%0A3gAAXRvIxufzfMLODxzxb9KO1uJvjxPP4xy/N0HT6ESu6PEinRgkDCnb+D0xOF7QN998g/vnz+N7%0ABo7jCWAs8Cjj90VKvpz+eKJ9HDnQa63g+w4AuJUCj/MWU7Q+Bjebodxv45jbfQ55iBnMDGLj+dUd%0AWxmDo5mjxv0rMbYYMwoAfRzfeoPlhCe0s+F4vI+/HSck/tZ7B8+LmudQFClgKfHegFp31G30USkV%0AtUi+VztHf7tazqFt33LCuilMx0XUDGq+Jj0jFwNVQ4/7701htsZEbu7MkDiveSwGpY5r3jaw1HyP%0A7tdFfS5ecpnEY5Lx3KzBGKGe8XnZAJwLizODS/RLvJc4E5oprGv0OSDxvt2BXNfOhvPo0S+AbON+%0AiwjK7RbPcUOViudjHHe+P9HaOMHR1vs6usHP8Y/H8wHE9ZgIZ/Q3uUP2G7bbnvfM8Yzb7Ya3n/4E%0AAPDNb/w0F6b390c+7+3zG0oRnDEy73XDYWe8rwPNnnFfHzjPb8fn57ew9rujH/rPUXR8T+0L3jbH%0A59vovxtXVIu+bwR9jGtU3rDV0RcMzsX+arRQWDrz3dVaYwUBhCQXXxHGHKlkDo5z8WXjJCJ0ABQb%0A2OkK0nG2BkeJfmnE0DjG9h31PtYG3t8AvsF4zA+nDaj38Zk3tDYuehyO/hxzpZmC/Bj9KA2bjOv9%0Ae3/9r+K7tu9rIf9bAP4JIvrHMRbwfwnAv/wHHUxjquTnObmYGSTx2RwtJoqow6LjBYwWk3RnwgOE%0AO4/HephBYjLzBhQfL6E7I/oKSgKZk5xlLFDTMjIDeSyYZ4N8jIE6LI6YQTvny3UWcN67gUoHYjIr%0AgBIDp5mjxu/VeS2kpuCY2E8/UWITMzjYLJ9/KyUn2sYOCkuqMMAS/WIKK7PvaC3kDggZtJd8Ro8/%0AFjNYDFo9Gyy7pYDruIZ2Q+snNBYH4ROtjnMVuUw00/Rg7GK/mBs0FgJVRTf92qMxz7/pvBfTZeEy%0A5X0RDKcuk9QA1GnZNALbHFN8seoYnF4PliUFQEDIjoJdPLCLR2MKnYaGMjQWVfVlrXV3mDZY/LuW%0AkhY1DLA2nr+3Ze3KVrHtY4HlUrHHRimywYzgcWxrin5qnqvHs0gRnLHRU93z3sGCEpfpcOB2g8d1%0ATA3T4C7bHV3G919OR+8PAMDHlw/UOu4F2w3n84DEGDt7B3kYC/aExmLU+wMai7rjA1TGYn+Tji3u%0At30oiBU1Nl7XDo2FXKSmQavksGXQ5v3CPe/D3cf2zLNbfG3w7LnIEXm+e5iN943haUxDQwEIHBqH%0A7c54hgEp7lAKowvIYyoRKOYzu0O1g+ZVZe3cph1hYwLN4PEwVQ0ac30zgvMct9+9fS8Lubt3IvrL%0AAP5rAALgb7r7//qH3sicUBd3EQBKWAxcBSUW6NZPUCzKapybwGmKKhU9BtcmO54Yn1kIXkaHsnFO%0AuioVfQ4OYjCX3NmdHBwLhTWDxYpLTHCKrnOGzZXFPDcBc4caLi4iY4IYpIpnWJiiayFl9dyUNmJo%0ADNQiAnPPgedEkOgLFF4WMRNq/OapT6BNS6ygTIvYgdZOSAwc1AKKZ3yeDT08mHYe6Y3IHdjrmHAd%0ADefjgB0f0ReCt7dhcdheUefiTQ6eC7ZrzrKO5YJ3ctjFXWUQ+vQ6TBN2cDh8rcM5AdQdHhuK2dj4%0Ae/wbZwfn+5J8FuZEIIaFNzcrIjA4F/IBX8XvidI76e55jGqD+XK1kWPYoKoJVVgsNABgumAtEKFu%0AY/Es9xvut7e4F8kFy5tDm6HFBq9teTQsFSXeC0kFx/im0sZ9YmwKNt8jM2Tb8z7tOKHx7skFGha9%0AaBtWPYaX9iZjIe8fHzAYyh4bNwDXsXgf57cwG2PC6AGnR/T9AxuFh4wOYHyWzSDk0Jif7kAJy3uT%0AHc92ZH9RGCRGDIrJ6h7eGS5wS1ronpuokAMx1lkoYTxi5FytW1lolxq6LXhDCblhdFh+360tK54x%0AXCoAqifAgNk0FhjMsVldoCV3y03Q3FAm1FkcdcKW+O7te8PI3f13APzO93X+V3u1V3u1VxvtH1qw%0A89oIK8gnVJB+FQHTFJOLFUxg9MDmKhGO8B13ENQce7jkH9RQMXZDrR0lrL2jr0AaIJd4CMGdYGml%0ArOPICOjxj1IggVGrAW4zQCZpeZozhk03TxAWHwKaaQGhHA0IK9jdcadhlfUi2GRaew4mpIVazNEC%0AP95lz/6qpaxgkhosXBsmSrzYdeDSE5EgloSJrkFQs2UFd1Oc0womQjfFR8QIKjNkm14TLesD4zoA%0AgAbw9BrMM25gblBXTHtXTaE2oQqFxbPYCqkBzui6rPbErs3BXhIDdYyYAwCwGMplpE/UgQgZgK6l%0AQIjhM3ZyCVSL0MKc1XH2C14/A4yGFXSfJ49murwQKPIaDAKHRX3bb5CAMKwZ9DnG93E2eHccxxgj%0AqgYKb6zsO8pteEOlbpAYn/48EtLzWrBvw9J1qQAxHuewdp/G6DFXjscJBEwEImiMia0UnNNrsbCO%0A49+9HzifA/P+eP4M7iPuUmtD3Xuc64GnvUc/fIu7BPxDJ6yd4IAdNtohAVuYABZjn3x9FgA6gW21%0AvI9pXMucL7KgEmdGjZcvRRJuAyMho+3tvmC8xxN2NJw6UXZkXxCQHuN4x+ENsUFjPWIbcRORGYNT%0AiKwAb6N4fj8RkawxZ6eDPB8IvycI+0vaD2IhByFhA9DCmZ2wMC1ilOniMCO8NZxmkHiMTo4qNxw+%0A/lhN8OD4XCrU5+LnGSRy5+VqU7jaia0ClO/A0qV1O2E93J+9AAtmXQsL5sJ7DabNwUkLAlBNvJnJ%0A0WKgVNRciGssaRM2cSGQzYDXiS3u11TBMej62UDxeyOG8wwcNvSzQWOiM1Pi4mdveV92WYge54n+%0AMdxmFkEHgea7IMoFt7sh5hLUNa+hrtg8FngCPK7Xu8LcMhA42BqxyDHD+lpUc1MwQz9noLuvwCMI%0ARAYLyI3dcdmtc2Edrm68O2HUwP5vtx1b3b6CQCYY7yQ5DrsDNZ6rdUWLe+xd8x7NDGwX9pRanqt3%0AHf76uAFsM1bTHYjFoD0ano9jduQY+7wgRs8A5Y77N9+Ma5YCP+I9GsECwuBSIftbvFPG0RRHG9c/%0AOtD7HCOawT8XRomNt9eClv0FSEHi38/Hz6Hnl/H5+Q8gNL7f3wqkLqZK1/FcwgqSNUHIJYOS3R0S%0AG29zg8/4EHlOoeYL2hhTaRlJtciAjQBstSRcSr4wdggnji5bxdvn0S+ffuOnOFsQIX5mOKxlAL6b%0AQnUu3p6fwZywb+8NOtecUiDs8Fiw4QDpDHQzyOb3DZLP4jlvAUHJOM1l/P6S9tJaebVXe7VX+5G3%0AH4RFTiBwuItMi+8drCIAQGUBb3GMEc7YMatVPPuMKhsaJAN7Byu2eMSTLT9rJaS3Y0C35TqNwNuC%0AJBYLwxJCUdUMuFE38KSjGODJ3xvPpXGf2g083QhHQitdLXdTI8IebqAJ4y3YICBCdU/YpjDhDJOj%0AtDZjmihKOKbFoJYRdtcjn7GfHXqcmNiKdkN7DkuqP0+c55n3n8FGdxzTgpeCwiUDaJUJ3WeQrIPC%0A2rPe0yIlGoFoYFjKExpxNeDCHJHCSIKYL2hmsBUi8t81LXIzA5drxIuSrgqmZPNIKZB0r8sFxrvw%0A/t0hhbEFW4QgsEkOcWRAW9xRaoyPpqBzWV7TiiMiHGbok9FitmC1tphQzIY2vREwWpie/ejDigfg%0A4KBVBjNJyjCLMSCB/fOnuAahRYAQJBf4qKDHtd1G/Ht6hs6SY4REYOGdSC3gW43PgnO6pXrAtAHB%0ATnH9QG8DNuntHV5j7FBJBkuzdwiCwSIOmoyMOt6DxpSw1uDTdPYjn5+w2DiFCzwgTb4QCQCHEy/I%0Ahzhd6eaebLGzN1AyvyrahO4ESR7gfUO5N7Q58bujTzICAXrlzfew4lvPuUlSBiWVJkwl6XGbAh4e%0AUFFDjzksfg3An0DZ49m/e/tBLOSAY+Pp4iHpgFdGg1TBto9JpsZAvNyn9nQ7D+qoJInpbUUG5QoD%0A/TgCZmFbL1edUKarrwYWSgof3JPdQeBcvN2Bdi7+L89B13RwADGgIiuCuRMQr6i6AOmuCg1ICAA+%0A7Td4cHzftg0WC1F1h7qDYwF8dgLHKvM0YIvN4wSSO65mOZnNFD1mTG8N7WyJ0/Z24ngGh/Vo6LGQ%0Au3ty3cGcmDqIUOsGiZM3IfA52TE2BnUcJzG4lR084ZsLL1fVwE4gj0WWBXN2tr64vKoGn8/VNRkC%0A1zwlFhmLeCbVfA2hXBdyXKC7SQ85WwM/ORlEQiUXb1NHImHmmBwUvdA1TRU6N+euQDPYOe+5r3N1%0AA02+NDN4xlfUF0zULRcG4YizJBrD4En33OpY2KOP7Jwb9+BPA0AHIfYdPIVRnPCc7C11lNkvVeBF%0A8vOMAR16LoqhPgA/8PktuPNkcI4FWw44HvGOBeyxqNs7LGAHhkLTABBIKWtOdc0Fs7UzY2OFODFq%0A5mVYdbN8d0QEmCa1j86WnH4moJVFj52xg9ZaQoKtt4yVHOeJQ3tSC7VyUgnNDBS4uJvmNbQdoGD2%0AmHZob2lQmBtoUke7ZQ6BKcAZayHs0S/qjC0gNnpBK6/2aq/2an962g/CIid4Zm0yr11I4EkxqDyC%0AgaM5en5P0Pi8seAswC2SDJRpuVWmmQHprSVPdysMDwunug1LMlOYbWRuYgTJku/NkpDP+TzSOrfz%0ABM+tHI564ZAyc/JRAcKnuOenMO7zZvYN92CXKAg1XPMP7RA1tLD+NozMMmBkfT7D4hGnBWEwwQKm%0AIEMyccZ9ezJV7CJpoG7QsMjPs2XU3C8Zqw5AiyRHeisCioxEbBUW1s9WN1j0Y1HL+N5GjC6TfWMj%0Au3NCY7Is/95aMirokv4tTCPqhpF7QPl+xj19lfKd/HTGNXCUvGNbLJ3eT7yfHWdYmCOrc3LvafHF%0AHWmRmzsmuUG7oR8zw7ihnT3/3dvygKCe0AaLZDCdzNK65kugmclA4PRumCVZKwyBBr/8/DhxfgS0%0A4gQJmKRsNb28n9YdH9px9+nlbpnoNbzH8fNmHa1FlubxDmAxLerugA7Lu50/x9l/Pn7P79ASEB0K%0AtvB+HQYOlkwHoc6AMBcY00pcKpyemWMFEpnKhWbEaLFOkHrCbQKCUyZYD2bPvA4R6vS6mLDNPA8S%0AIMb60c+vZA/UPZkyIE6P2bES7kgEHmwzI0aZxwuByJM9RmbJiMHZk7ePrpi504UFFmHfygyzmE+/%0AgkX+g1jI4Q7SyJo0XskqtCAEPc/EzfTinrtTTgCvjl1KRrwrc9LmSA1zpBIo2SFStqTGuSOZHuPy%0AayEn4gTsuZRMMNn3De/fBk74PJM+VzA2kj3OTSKZmEA+0yKAfdsSv65SMBHqmwIfAYeU1vEwwxYD%0AWkWwxbk6CJILMaHMZKbCKHHvqprQhpFBSs1kGbAkPudu6BG959ZwPmKg6nNheEywwqtfti3fBbqi%0ATlxfLbMTG1XcfU3YewzgpzmkLzy4nS372NQyIcdFsMf1uzsK1iTjy/sZ0MRiBuVk7j2TsVq3pDsy%0AONk5gxxB6MHuEVpUUpAkLuZYyE5TnQgfzCihlP44cR4nevy7nS2TrswszyVSciFHV9iETOqGEgaN%0AmkMEQBgEaJZwHU7D2ce8ac+e71tKBUX2pt4qbvfA0beK0nr2UXVg8jINlkaAvj/wfAw2Sj/esde5%0AiZyg88AZc9X9HV3G2C+lQ7bYbLeGQBrAamgzOcYNOpNwmKCK3KCIPeeUNYPG0kS86H+uPfuru2Y3%0AqHdsThljICAzv5kcR8yv4sAz+mgH0DKDezBPgMg2hicrC0KZget6guPBKhN0bq6CgdFjxNLIkZme%0A1i3fvZslPGpmqLEhmyvqjA1RwT7Xv19BYvwFrbzaq73aq/3I2w/CIif4gi3Q4b72lz6jA+eJPl1P%0A4UwRYeLcfYtUKK3UaGfGHrv02dtX7lONIBPXZV0PuIGm4Tzujdd1fPK6a012Q9+WINQXekcNRsVp%0AiuKGa7LOdMm7WXJIu1sGdx+94Z7ncpRwm997wy6Mvo/7fCsFmIFQVbQLJ9xTOKhkgoloxznTzU+G%0AQhM2odpBEdiiK7tjv0F+NpI9Hu8PaLjHqgCMIdv0Yzv6GX3klsFlBnCEVfJGwBmv9JMw+oRZQFCp%0AF/iKLowlSutN2NGnyJg7bFpCI6NnHO+hJ5Pom8NTaY+Sy0xYyT3Cix8uXEYw7ZK3sEQ0DXpJDV8s%0AhCu04slS6a3D+kpiEpalSKiWYksOBaXImKNHsHTbHT2S3IQrugCgYNO4IchbX6X7l1qxv43EHysF%0Ach+JQrxt8LS6Cd92zXwMuKNFhPDZnjiP0Ff5+AINi7yYwSP41vFA5yfKbfzm9tnx00jS63DUPSDO%0AG1BksrUEVWfQePWvEo+8iHjHRQQ2yd/OmMkyQrfUISFQ5lY4EWbSgpAAFwkPZV+JYSwxDwfMMudd%0AY6x1Ap5wRtORD2A+2V+ENhOoPh4QH/kUdbthj/UILCi68jc6HQMSmu97Msxs8NIBoJLn9Ytr9sNe%0AHJZaKz8yaMXd4YHJKS2c04nSDTXgksSzYApmxlaHG9kxcF2/MBfmdBIR9IA5qhU0nfjpEukyp5HN%0AOW+MxgIxToCkSApLLga7FNjwXPGNGb7ET+/N8VCH+FpMUibUCYdPOh6hY2LfgiNe9I0Ejwn/uOEk%0AwqeZHblV1DjXeV6i31gwE5WaioXGkiJdnQniK+uTtIDCpZet4JhiTReaHm8Fz48413nCfTFi3O0C%0A5a3MSjNFiRX7PBve4vvGjNuEfErBG3O690yUi1w3zQQRM6zPF5U7J873Y+Zgy6V7vNOvpHYXXJcY%0AuXsyiTw0Oea/ze0iHYukazoI1wEyxZmUNDckKQUGTqobNiwxsKaDkoPA3ufCJpLjS2mxbHi7oXAF%0Ax3up+46yjwVb6pZQnEiFBBa+7Ts4jgFLZqKe5wl7Hgk5QQ0yVUQf7zifAybh8wmZLKfjW7T+Ec/+%0ABeXeUYK1UveaNENGS2gF7Jd557CAeepX8YECB6NOXJwMMhdTf4I5FAOFQAErmVPCYpALnCBDpXQa%0ACOQT1QcYluyvYWjExkGMnhAGZ8alckHzY8VETNEmpKuGIxRU5dlwhEpqEVnKiyxoR8Mef4MTLH7j%0AWIqLJIKZDqUgCGbCHsC2mGPftb2glVd7tVd7tR95+2FY5LZ2OmLKqPywCmfCxNqh3D0TLAYbZO64%0AwOnLKlOztIochjJ1UITTwlM1yDyXhbZKmmyUcIoTY3mkNFLAMaynW1i0X247bnHegxzy1Ex5F9VM%0AfCEi1MnzJcWNQ1ZUHJ8mLxiKNxvfH9ywbSXZNdu+Zb9UNRzpgVwlbdceXQhoM4kEgLMnC6SpgwJ2%0AOJhwi3M9CfgcruvjVrB/DAvjfBzQ88zofRXJ56oi+f0uBTy1wSkVYLCbQ4Ne8FYLUOqS63XKRAoi%0Ags5oFjlauLqMxbcWKWl1mxq6GmRa0bwCoUvsf5z3mgHttNzuIYSCuM5iuhDxSkbjpUxoK06LXUpq%0A3O+lgLoviz7OAQBdHUjdlEtgnSV5+1Q3ICzqcv8ELhU19FL2t8+ooRJ4OjKxTUuBTCXEWpdn0zXz%0ABD6eB87WllaMGb48py79F/g5ZZobPPTE399/BpIBubh8ROGWMRaezeE0fj+kamdwvSfThGVLyMUN%0A4Cm7EMwUnXxxF7SgAKgTLJJtWLZkqzFo6QKZps566cBBQJlJV1dFzVLBPBOzFiNoKDBoHj8t8OYK%0AJcEkfDfL3CKcF/ZXs44z3mOpy0PuUgfkJpNJBvSAZsg98y9qrTh1qmMq2tTP0RMckGhKZX+H9oNY%0AyAMRjc8b5gRSs2SR+HKqhmbBpLYVwbbN7M2BbR1ThOoi0ERul+SDDs1jkIN+MB+W+0aEXADYLRkK%0AVRSq0fEEaCyS97rhSx3n3a1Cu6br6pdItoCTKyW850jZWdADP9qx4aAxAO52g5WV9enE+eKUORdt%0AJWCiL1LLipzbwOQAwEQgAujcvOjEM9zbXRRHLAZvZPig4d5+I4T32d8i6K3mNaWsQeyg1IkgYmxz%0Ag9033C4Zq/eZqFMKNpHE9Rme8YJmnrhjU0WdssXuKYJU9j0XDG0KOVomlRBRZkCycEJxo7DDTEjq%0Ama1rZEOWFTPbjtcGXxg1xphIxUye7WyYkhpNsKh1ClS2LBhCUhKKIwNUJv6Kpd9DnMd43UCxkPt+%0AB287JCRu97fPOKM4QTvPhGbICEewK9hOfAkZWrvQVntrOLUn3fPZz4RTTBskNFTa8S00sjG3e0eJ%0AaiWdCSQdbUpDqwEyFtzdHT5xZffMaBby3JDZOWMo5EMnaSYrdVtidWfvmeErvYNmTQFH6iDpJSGo%0Aw8FE6PHumNb6wG4peQ1csjTdYPHybGCo8YwFsI4zM3kJJ13e/TbPuyi8VOp4xwijVDt8ZiIT4Elt%0AUnAmFyFkfcemtj4XmK0147u2H8RC7rClxucnYIHz+spwG3j3aGI8cHIABMviExWC81h4UfeVBWi2%0AOtR6/zoDMnZGYhpFFC7UvMlNBfMKghJhmy/eDRJ4+ymMW2CZJzHe1PA+FQvdMkhWxPPFQxQUCo1g%0Axz0yxxoUNxoWebOOeylJoWO1LChQiXCG5XsrhC0EkkrlFGrS9sgCDOwKdQHPQeyMQPPwBOMeJt4D%0AFZ+j795N8DkWssM9NpQIzmx1iRWxpLVbfWlC30pJfvkbjcUcGBsXiizvgSl1tO+GlAW4keAR1toN%0ASEx9ryVT10+MjXtm2Squ7MHFKe9msFiJz/P4Kjeg40zBtkIl4w0bAW7jOk0NLTIoz1MzY5O45OZo%0A3Ud6f95AhQfO291y8TVCBrZAApMp/iZAjEm0sUHPU32w4ghlxOfZMrX8pI59mynnPLIjMWINKZ5m%0ACtcDRwutcNUcBzdpeD+GFa72AdmDErsxrESsBg5nh8xKFeSLIuqWQW9iZMEINcv4RLe+NmpVAHTR%0AiWdwYPzVBQl4l5LB2kGCWIbC3AWqCAyO4ssiTy7+qB4yPhKlgqnqyrblQrDYLASGZ2fUGG+PvogJ%0Ax+2ObYt1A0Cd4TOWVU+hN6D3HMdwwtxHBJw1DYyu6poAbXlQxq9+FR75CyN/tVd7tVf7kbcfhkXu%0AgEalEfcCDniBuCY+Zr6q9TQGSuz+JwyW4lAGYULPjD4s+VNf5cKEKDd8Aa0kIGYIeeK8RSiJ/oUp%0AaXr3vYBD96WC8AjrvjjhLCtL9KwVt4BwDgO2KdJDG+qU50YFT+EicOo3VDBauKf78DtSrrZ1Tcv5%0AMEedsAGXxPHhDI9kkfPo0OdgHigEe1V4RNXFLd3NDUia32cCPgJy+aYo3sMq+2yExquKCRfBLTA9%0AqhV7wjyE24QKSsE9+uV0x5YMGsa9lmRkkFDqq3y0lYH44R33GKoHHPuFurnpZBf48E4mBgkkbY3h%0AaSF571kFyY4TZ5vYOwGQSxylgibFlFYJunYqjqCFDqt74tp3TIy4KWDKmTACJngMuEOBZjMRhBbe%0AbkDRmRwDSFAZH63jthccgbPWDxsa9hj1aieeSoR8lrotCWQhR4/xJdRw6AMeQlduCjvH5+fxnuwU%0A2xRvU09l9/RQGzEqV1CdyXRYEILZhcopSX0tsiXljkbG3fgMB1Cw3Ny6KlLxnuJSQntCZG5LDAxO%0AuTa48MjuzPjGakScIS9QBQdcabKDYg51EUh4Rk8fWuLPkF0udOAj3uutKpoExCWrqPWVLSVC8MKZ%0ABNT6MWoZAFAxbJi4+Oovg0KmYNiFoum/gkX+g1jIAU8cT+CZ1TUQtaWGN3UCGZYKenw+Uc5JmRuu%0A/RR/P7XDsmAxElNzQgYdnDxpX8QApCzdbxaUSdMrgn1mLYpkgK756sRzQd94EGEX4Eu4mOU80GJh%0AvJHBaGHs87ncLIOo5quosrPgzow+a5M6EsOr8EzXL6ZZYLrQgXMq850PNJs8VYPJfWp7oSmlFnwH%0AY9LDGzn0kTa0AAAgAElEQVTeYtJ9MOFzTKZn6fhGStK4biI50e6yVBE/McHi2T9vW0IrPwHwjAH6%0AExpBupn9Kkx4xGJ0hyUu/8aML7GQvjnwEe/03jT56dV8BGvjvZ6O3OC6L9Guo3V49NH5bLCAKU5z%0A1IuqI4ol5dDUAQqt8EvBZOIC2cbErmJoM//BBd2wRMdUlrKhlhzfTpyRIVXF2SfMsyrdF3d0GGqf%0AhLqO8wijhxzJ+CtDEAsYlNm5oRs7JLDrR/+Ati+r0IE98NGiMMTjZ9DYrL95u4FuYURsBo202rvU%0AsWhOzJoMPdQuezszZZ6ookTB4cIMDlqhesvSfIDAiWCTfsiUhaylVEwR8VFrYHKysUqoYSkGCg2Y%0A6korTdExolVi0RQ9iAXECpNZI9WXsJYNvXbxYQQ9rKKEJME7Ct5iU+z1hm0aFK2tzOlAvNsUDVOH%0ABpVzc8FHEEYZjEk132jLPAMOmRDgVwFWXtDKq73aq73aj779ICxyBwCf1KMtifJmuNAHOSlB6pLB%0AK6cVIGOtw8WcrIR+5s7svgKqsBVxBnPWzAVXFF6ZgwXLWt5AaYVKU7z3WaYJmZRRCHjGPRZXfHDB%0AFtKe36pjD6L/KTtKRKlPWsWjzSytCvG1I9+LgEpdkAIY97BHDlTUiHJ3Z5T4fDiDwxLTcsOtRGYm%0A31DZ4Byur3ccU4SK0hDC7o5ndMydKx4xUj6jQh34NF1EJtzCQjMu2LMaOWH3CX8Bny6JL99MCVwe%0A15mm1aEKiUzHD1XcogPeAXyK87674xbHP+G4R5883HFjwRnHbRhW+XhGx8dkkDRFC3aHNMMzIAzu%0AhoOW/sVRV0Un7Z5yua1rsiukSL677p4owfCcCB7WpnpJy9O4gHnJMev0HtGRb5z4UpGI0PvKkoVb%0AJrxxYUhE3HzJlENFoTSLezc8ZrLd8wta+8AeUMlp7/BIYWM5wPssD7d03XuhPB4yqlTNut9uBJka%0AMIIlDmUF4nNpKSgzsC41iwyP++PMTFUX1G3Sc2tqnRBtmJK2xgyLd9d1BCaBQTUV5vS+wZKJWp35%0AUrVqS8+qewXPvrvtuAXWqd2w0QMfHgF8e+JRoii0nnjEvezniY+ZhayKKV4v3WF6YpYo0vMJmiwj%0A75ky1+wDe8BPSpQ6SkKrytevQlv5QSzkcENPYZ0TfbJI0BJaISBLXBUxeIolESxwUkGDY1Vid6MJ%0AYYK4ZFX3fqnHyFgucBXAuWLW1G4+WCEAcKpBYpE8L/hWg2dZrKNwvoQngMqKjzIZHSeOwElvveMM%0AdkrllW3GF4fRaL0cEsKnW8lNpbQTZ0yUzTtOnuyKDg3X8UaK5iPldLcD3T7HMSdc7igRh+i0ocwi%0AE8zJxmkO7LEYPFjxKbjLjRV3E7QYZDfihCN2UOLtFZ5wwpsansHlvTnwTLrlSMOf+2g1xTMWzzcS%0APGIGfgLjEffy+cIE2s3xnIUCHHiapSTDw1bpsPeuQGwQz7OHgNoQLtumlr1QZNlOyAqL6WP9Ml4o%0AxwsXSUZFrQVt1nC0ApAk3xq0oc+FjXdgG7ADlNAiNqSXyvelCGzKJnCMsWTQ0coi3AQ9sLBaCDp1%0AxlmBOO/j+IA/hkLhx/EF1p84Mf529ieOoBzKzSBvE8o7cOiEsmry48UMRgK+ZEUjqXmCHu+oEMGj%0AFKK44og+vYNxBva4dUZXy+IdSqvQAsTSUCN4MnO6I2Ub3FqOwUqDPjrjDYUcOt8LA23eIwGoY05s%0AQqNMI4C6lVUPuJ1QAHss/h9q4DZiBwcX1MlgUYDaUrfk1Ms/4U0xxdFJw6AEwMop+SFgWBSauXXJ%0Az8U04y72KyzkL2jl1V7t1V7tR95+EBa5OaFHEVenHRRghVGBzOwrJwjPKjM1NUyMZRUc7oNnOvUy%0AQADZNMktOc5MSGaKg0ATssHYcc84QYGh5edVroxAqc3AxClJK75gFibHCUEJXeaH1IQ9Gih3/E5Z%0A3AwkjE2WONL8/u1+w+ff+EmK6DzfKxACR9037BOWKm+4Rx81r9giY7PRHZVnn96xCcGCuy7WUoti%0Ac8+Ejc2AZwgf3augxefb6TjJEt5oAN54ZqnSEABCuIthUTxUcYt+fIcmb/0hhHupKX6kTniTaSEL%0APoWJ9RTHp3iP711xT8hFUeO8hxmKGb5MK00NPw/4q6gmtMJmKV9aS82MuruPJKnJBzYuqYsxRM4i%0AcYiXPLDvG+o9gme3O2qI7boW+CmARdUYrxBMkbU7ZJ/l2YbQGwCcteVktELg6BNzhXvPajZMi6XU%0AqyUs2OUiEqYd7Rzjg893vJ/DIlf9ALGCA17YNks9cBJC41ndaWUUHh0ZUO3i4I7MxqxS02Pt1FNa%0A2YkgEVxvAG6zghUX3AI2fZChYJUJNAXO8CKsLraYCKXMNFDhc6yILGIAU2h7T7iyYovrnNhyrWi8%0AYQvtfL7fsYVF3k2hwbs/dQSLW+RwlGJ4RFC0wDN5kFXRox9ckXosMIK6ZUKTUlsaOlBIkMobaQZu%0A0Vt6wgZJKOpXCXf+IBZywBJOYT6g4aKKa7pP5J5logohWR+DWharYuDKM6uLRDK7EeDEnEauRgxg%0AR2bgVTvw5JJMlVMkF6PDFewTd7PM0OqE1AM/esvq9s0cpA3HpdbjdFcLOp5T9Y0NLe53lz19JKGS%0ACQf1vuPtm0+J06r+HK0FE0AbjGcqvCUWW7zhtJn+fKZImPiJUyU3r949oaROPFOThrhVwEJNDPcY%0AW4c+sYMRnjNuRAjiAnbCKuUFyg2umqcA2AbCI/rrEwo6K/ZYGN+qwCOzdIfjPfDrN1V8xAT6RHQR%0AJiM8dKrJER5u2CZ90Qz3uZEQ4y2gindlbBMWK0gcXkmwscBluuElU9nl1MWQYIbG/d62GywyMPft%0Ajh6LNR1DkdMmOwUbNHBWub3Bp+gVsGQXWkO7FM9QzDT6PqiPl8IeFJt1LUj9dLiix+Z+aoMHrVDb%0AEy2YKaAT+8aooaK53TZoGBof/ZEJNeclxZ1Ml9BUJHlJxp184fWOvP87OCGQGxNaGCef2NGC1veT%0A4nheaLT9tGS0qOtKsClLbK6bI7Nr+MJbKRuIGkxGv1ZSaOqGI9limwAaTCohwiPw9vP5kcqTcMCV%0AkzF2yFsmQKlpwrNOjI1WMlrKQUCx0yf02JRqA85IwGKlzNoUqrlZc1nZzQDWuPkVaCsvaOXVXu3V%0AXu1H3n4QFrk70COgAN5BmCWjJFkrCkKp0xViyOSHY8neZu7PTFYJ9gAwqJkrePC1VO1M43+cCkFL%0Agam9As8ygxOElokVBRqRfALjCJ4omaPN6LUZPs4OjuSN5/OEhv5FKxVbMErOUlBDhte0QzE9k5WG%0A386G58cD09U63p/4eLzHAwgQsMdTGRL81WZIKOeEZKC2OSDecM4iw2Y44zqbLCnQjSkZIDsKWlhO%0Au9Qh9JW60kivpcFXQhAoGQqnO+o8higtcGPCzpRaObdvPuHTfVhSj6YowfH+cjZ8E97MF1W8xbU/%0AiLAHlvV0x6ciySr4RoBHXP8bED7CeLv3jiO8vxuQAdmdBUaSYmQKDg5zaEj79FpopcWj4hYc6bML%0ANLyex0PR+kpI0kIpgqOVQXXBDpNVNRKxAgKgRVnq2kGqqWPCaOhTl0M7JMZb12dKQYsdKT5W5Amq%0AAVn40GaZSUTlvkTHbl3Ss60oGXg101U+rwpqoSzYzCECDQDNGbtNVhXweRYTZknxtcYXHjYLPsmB%0AMwzZGy1tmq2U4W4AqHWbShPgTpkwRzLYQON4hdKGGmNfacPMeFfeIOG1PZ1RA0L5Yp7e86mapAp3%0Ah8BwzALZ8Axil1IyAarAMetIFgBdRh8P7SDF1kOqoz1Qj0E06O0BajHXoYMvj8Ghn6CCOsH0x6q1%0A4gtagT5WJJwUTrPmJbLGHcGgU9fYLGt2kmPgUzQX/6X/62w5OeyioAdgZf1pwwHKyPSzEPZw5U5S%0AFJqZfp60q2496zEe7YCEe/h0hTTHRyRv2PFcGZTkKZAkUr6q5TmxOiNKyAPWRwm2+P3j8YD2mahU%0AMEt+Mzna1A7RlmI/hRs6ZoLFKLdVc9HgFNQaZdTmZ06YojlQpwIcjbqbE06pGCweYLAH1veOZ3y/%0AmeemcGOGB8xRy8igkljIP3++4/YptGIeD/xsaq10xUfc1xshP98Zwb8A3pjQ1PF50gQB/DS67wnC%0A5zjXowtk6nM7cEvsW8BOOHVCCpzxERAviiskGVboFY9H3MCz4zxiwTgdxtvI3AJAhTAzdLjyMgJo%0AiXQRLPFikCWVzq3B/AkL6ipTTx2Qbic44iOtH2CLm2HFWwQilBR7stkYMoq6jb+Zj8AOgLqX3Gw7%0ABgQGDC35LF7Bglrrogn6UnDcVXCm4JgjugKbNXwEe+dT6bCAzu5MOGnDHhDfWQm3WfqsSJYJxCbY%0AYt49e2p04WGGGjEg5RsKjiF4BaCiJatL9ImPHpAsDjwijlFIU+yubHvWlMWpeD6PHBfNFt2zE2Or%0AU/TKwLZolROHVyEUKmiRQcp8Qwv1SPE7eiQaoTGOqBmqsuiSAs8Sdi898ld7tVd7tT9F7Y9skRPR%0AXwDwnwL4sxi27m+7+39MRP8ugH8NwP8Xh/4Vd/+dX3I2dJsVwBkcnEpwAQdswLRddFeQmhyd1meP%0AP85ircKL20okKa15VTh0cOb2qggKKNX5RsAufgPBGa6b+J4lsgiCFvdONipyj2MYRz/AfcEL0yUt%0AW03t6CK8dl7vWSW8EDL13tuJ3vvQeQZGSaxZjQa2FB6dM4jZzFF5wikVJfpBWVAJCdvsbulSb0xp%0AmexEmVCz2Qo6ixmevadc7ZOQVvwhjFv03VNtKMEB+ADhPgNWvBg7zRTojh4c3KM1lLBSPp4Hepi7%0A70dLK+VJF+uDKL0ZR4WIJ8Phk3B6ajdzvAdMQ2fHc37vS84XEBzdU8/8UEpPR23peAxrfOpuM/wZ%0A3p82tMClDAV8k6W6J5z5DAbNcxkAnqUEqw8OMYKpEmPK7QHVj4TGiPuaK+0DPSz1G3V4qAHeKtKF%0A2qhl0tHGI+HFYhwfxwkKidqNt0wN33lBK0zI1HuYQIhHaTUMqLIE5NOI8BYBXWUkrNZAeIux16jg%0AHgwWlw13JhwBu+xmKUNbmVdiGksKQe4QvMeYKtAVXLUDJwtq9MvTBbOM+QMbWOfnijo1ipiwh16S%0AXzSC2ma41YLoVvD7c5VFtJb6OeQNffLpnaDhNUg/cfhF3rj3VHJU2EoGkzNjtU1XsiK7rYAqvnv7%0AdaCVDuDfcvf/gYi+AfDfE9F/E3/7j9z93/+uJ/KLvgr8vNBynknP8o1S38T9RKaX0YVuGNDKpPhY%0Accx0k0G4n/oqmlFiYYdNXQuSgDQm7qcpZHTgCY6I+4PeUUJ0yril3vHpT3C4dIc9wUp49FkrkiFR%0AjdylrIxAM1SeGDMlU8Uvei7EAnPPfvFCmfnmtCr78VcUS0PHFP6xIY0KoMJwulzgFMYW13cpuRAr%0AHG+BxT7dsc9EJyJU86RiFvq6Budk5lBreM4alMw4or/vWJm3pDrYHVMPHkP/BADaceD9IyiWbW0k%0Ao9JaTAyzFLNyJwgztqnbstfUQG/dsM/N3jx1w9UpaWLNh67OfBa2rP8A7UhoqjulPDDAcw9F17GR%0Ajmtv4LInLm5CwFRVsRMWVMpx+IRsFBoLrOsJDaZDe34LPz+g07gRG/AjAG0fqPGOWgV+MjXTd8a2%0Azcxlh0wYzgzoRybMiTKoT8GPkn1hZqkZ5Myp+S40NNpn4g2pZazlRktutuiJMx53Z1u6QO3EMwTD%0ANlV0oiw7123BoOo9C8c8/QMis5AGJVPknWxBoG7Yfd2L6IFn6jUd+JiMLe5oca77vsGjxuleN3is%0AM/eueJY9acPP00DBbnlqQ5k1Vt0y4QxUIPF+jG/A+Y5zZhKr53ARrhm7YGxJJyYCLCBV7Z6xlj+R%0Ahdzd/x6AvxefvyWivw3gz/2RzgVKDik7gbLw6VqYbqXkhHca2OH4gfwekRm6KL/V5N8SOCuCADVp%0Aic1kpNhi4KqVZQSbMCbzaSMIK15xRLo9e8GhA+sqUtHm913wjOOrCh7nB+yc2XZAjwV/9540rA1I%0ALHaDJn1vY8/BBXKYM4ynxYZVVYeShj3kevKYAonAkqJAAkt9mmCnjhaTtpqm5f+pUk7GOyGzJu+O%0ATOO/RSh6n5lsWINIiXJwP7qO1Q3AWZAL6dFaTlj0jkYMbVNN0HF7zuo5ijYr6ZhloNqAFBhy8xwf%0AQjyqAs3AHPOqu6iaCwbjUj3JOXXCGQUHc3oL5qMGaLwAwFZhiDMzccuoJgMMDHymq287sNVLdqaD%0ApkInlj64MC3ZCT2AGFPWn9BjkCz1+XNYf+IeVXaYDcJTH7xnQYLbRpiKZ1INQYPGVgUeVNX+eETh%0A7enBLW+K3NfCoj2Nm0qrrii5wwyp4KdM2GOV6u6oQRd99g4Ky/ncKt5S37+mAqh2H+TxdEYVx1yI%0ApWYMSBTQsG6K3HDaVBoFnrEG3K2gEWXg96kGiTjCEyVr/R5ccI/3e4YQ3fw84wMPJfhpeMzNDyUJ%0ACEI7WmyilSQ3uMoOSGRR48AhAqbx/lpjlJh7JDK0FAA4NeCykFMSNjzH+p84Rk5EfxHAPwXgv4uv%0A/jIR/U9E9DeJ6B/547jGq73aq73aq/3i9muzVojoM4D/AsC/6e4/J6K/DuCvYWw3fw3AfwDgX/0F%0Av/stAL8FAD/59Akzj9FJUxNaVRf90C2lV9UcOusOsmUCEIjhRBfNX13CR2ggStsxaWfsBz4mBCCE%0AVvcs8dV6yyrtnQ5IMGgOP1ESQnnk50f7Ao5MmUd/hx+aCQCQDRUTvxa8ZRKO4DYj9wpUDh2MUext%0AHM8VsL5K0sGhPpOjPHFegS/JTtJlSXjDOWsj2oGDKvawWI7uiVu2WlKcqgNJJ/swxxb98AChMuOY%0AtUGBpIQVWgwgAbKWaMWAkMa9AC36W1UHBhoQhIOSguaqKcJkvuii7p4l+8xWhN9o1G6ddRyta2qS%0AmHvq0osTfNaE5ZLJVMYb2CseZeLEDgtLkLQkU+XoyCozTSnHh3NBmdrgWwU2hsvUzTHwdKkJGesB%0AATbxbv1Ii7zYmUk8ev4DFLGUeK0VoJlVLAae+PXGqJG44gVZNQvCmajZOby3KRdLq3ISHCmUdWpP%0AOKYBmIVJzR12HJkZe98qdDKQzBP+eqs7LKpGVfbBrEJg9PEeRS2E8OI6hvSaVBtoZnSro8bY1XKi%0ABOzwoSdqwHhPa7gVxjFFu1TxlAUrPi6w4kc8y5t2vLfJqjrxCCBejo7n+7nkjVvDW8AxTD01e7o7%0A3mZCz37HfQqO0Y6yP3FGtaPteE9KcrnEG9opsHm/WKJswH6pNZtf/tL2ay3kRFQxFvH/zN3/SwBw%0A9//38ve/AeC/+kW/dfffBvDbAPCbf+bPeDCEsGFD5tGZ5SLhF5cD7oue5ZTqaE4EJsEZeBNOTjyQ%0AWVbgtG7peh0KUBSdPbcdt+qjRBwAN8vPlXf0gC02KjgigFKs4NDhRlEjHCHOz51w9id4Zl0WzgXk%0Axou/fLOORyxeRU8ckZG24YkDs/RVgzonHKQg1JmZaZJKih2UlKhuQAkXXLmgTpEsbKiuOGMQl95w%0AxqD/3PsqYGDARwzaDZTqe0UVD/dMzW7wjCkYzwINM3A8GjFnJq3ZotmRO0447oHLd+EL/dETSrML%0AtOJmWeeSzLF0p8fxXxXovpQRk1nk4vpZKkxmrGNHR4VfcO2bTqW6gon2ldPQph55X1nFJJLcZxMA%0A5MvAYM+FSRhrkbIO11l27QPUo85mf6C33x0/pQ+UjVH3GRRFbgrWOzwC4LVusFjImZHFVcRxwWgZ%0AZym4Ta48I6UHYJbEgA0XqQaWVaiFB2FA2hHvaxURP02BWQd3WzVauy+uu0FSdkJ9jJW5lNFl0SLT%0AVWsXbVRXBlB4FbjezHHMua2GQxmYECkBW+Rm9LJhhgseEOxxL4/TsAdF8Ntyh0x++VNBh0FjQSI1%0APGOz2rzAZ/aoKzx44LVSFmqppDBilCi+fAinOqnDkrDgIJwzcEuEPovZEKNfBAG/a/sjQys0rvKf%0AAPjb7v4fXr7/zcth/yKA/+WPeo1Xe7VXe7VX++Xt17HI/1kA/wqA/5mI/sf47q8A+EtE9E9iQCv/%0AF4B//ZedyAmpXXKgYccSYUo6WGvpapgbNAIrxoNOiLjg+M22jptSpLLKT23Sl7SlnXhM69hHSbAi%0Ak6li6ZY2aimK1LylKNCpH6CgOpz9AZouqXUUqkmuQanYwm1XLtinnrgCJTK5TgP2sKIbbnmMukC8%0Ao01pCSz9i0qXZB/TFTglgwdrZWOHlyGdeveG1gg7hUZ1LalDQlVS0OrsHSUCmo155o3gcENxvwiF%0AeVIWK8vS3hDL90W8XHjFslSNBFsp0JnFVyQZKaPcfVjH8Ey6UnN4WF4OQhCBYDyggnVNTipiLRXE%0Ay12dcsgoFR56MiY3iC/mxa0wLN5r75wBQlXHvKhfqJDOBJ2Vd3hokExrtzBNtihENJkL8APVg53S%0Afo7+jACnP8EcQbV7x36vKLeZqYklakWegVMVxTY9G1qiTQ1IqPBkRpGSwdqNF+OJiFGn11QJtxlc%0AJsoxAS7YLt5VGTbmeC72TAzz5xMcet5MfgmcOiirCyn6BTqdFL/ZJqWY+RKEJQcnDHmAA6J7thO7%0AVDzCbapSk75YhCNPHKhOeEw2jXZ8eU5Z7AOPWdqtA4cXyKQ6s2DWmjYq2IOuaXpCJmPI9yxf2IxB%0ATdEne0ttInEQJvCEd8VS8wc05g4wmDl1Csvzd7ezfx3Wyn8L4BfZ/r+EM/77GxNDY3KwlYxeX4V4%0ArC8+LCP4mRiY46ziDuZBS5zzlLdkpLgvR65jy+j5SYxtYsRwbGarnqcznolb1qXd7ILWgzuuYwEf%0AnwnNZqm1CuUO4rGACuvSCmdFp0sW2kwTx/p+Q0MP6sFGNuhxHi4tGNUWnDKx9+4jxg4AnTfcZjq0%0Ab9guxScqzhQP+lwF+9vIpvzm7QadKm4/+zm+2ISYdNUuJUITRs2sT0rRML+6x0yYvFAiyr8REexC%0AZ7NScgFSWUqQsETMQHZxwbFwVibAJ+e/FJBI4osiBTWU7vZ9H9AHxoIxnwVlB4U2uMqOozH6ROWc%0Asu6iQ1N1r26y8gx81YedzzZu3UAMUOx+stmEpQEoNFLp7fzA+QwsvL8DsblCWioUMit488TIqXCW%0AcXO3hA4rUbKPRGjIAkQfT1iMmdFKSTVDI2QOgpqiYL3jBX9d3j0DLGuhMVsKnd09Of3WDTZL0zFB%0AfMJwI/Yw+ojBCaDElJ1yBbBkXIEsC6TAziwIw9bxnHkdZDi8JbRyMuOuk9/eMC2Nw4HJFHnwhhJQ%0A62GezK8nNlSMjE5gQokh2FbKeg+mmam9a8epYRi2DzyPDo56uc0t1QxV1sJcqOCY8NUlU7qUDW0W%0AyPiTgFZe7dVe7dVe7YfRfhhaK0S43YZV+OhHuvQKQGZWVPcUk4FbutcKAEHel32HVIZE2SZiSU0T%0A1Zac3x22WBxuWQy4qOJ5HtjD/XueT/hz3MsHHdhlWG8ND5BNZssDHEkOzQ/UsLqVGza6AVG1heQN%0Am0x3rWIPu/IJSu2MxpxVeTr2PKahDLaJTdhEl66E24JcvKNHcHUnxWGTK/7Eo5f8bUPBLRMaK95u%0Aw3l+++ZzJiY83j8gR0AL6otJVCo2MxxhrbN7BqTRNYONqrZ4/xfHWdUyo62To+godjvey0qCMFu/%0AH4yXOC9hJUMxLwtp31BkCaiJFGyRuVffbtgik5ZlCWNR2YCofHSYwFyzej1jlW4rRTIge1YC9cXn%0AnwyUrnoJtHZIYdB896RrvD4faOcIiJ/nO3p4eVYaeAs+PU5w6Mc7KZwEHhYqy4ZJ1SHx1CN3Bnxa%0Au8JZOqwRJZLTeVQXmuOl8iWg5p4sH5jDL0XLmSb7hkaAMrxOVU1Pxx2pX1RlQVyFBb7EQ9KKZQCX%0A1zr+fyJTQEJhUiTfA6xnYF1lVJgCRhWf4o4vM4NVCS3GsZun7oqr4sSsHNTQpia/W3r+xQhHI9Bz%0A3MzHoSjhph0/kbR8mxm2CFa2Ivg82XG84SYdnSLxyM5VAYwsI8/NDbfwvhuAOj8L48Yz2PknAK38%0AcTYmhu5jAbwXzjT1rSl6pGyTHZi3S64XBotBZ3YcOcC0UoovyI+6p4t2dk5358M804mfbtiU8EEz%0AwWfgb8CgrT1kYJibbOiBvBVs6EEZ3HHPDLxdxuetfDOOkw5wZJIJMuvy7g3PSO+9kecCvbOnnnhF%0Aw0MJW1DVDtkQVbnQIKg0cfUFExlvMz8EHQU1+uTowI6O5xQgax/4MqEomcnBA7agiClUWUkw4o7D%0ANDFMvSx46p6a0l9RBs3XIqeKnqyTKEYhsWg0uSTrLNYKzLPMHctK3xZCFsUgFjh4KcYR5yIjIimJ%0AsJUKij4mqZmA1dRBbonHFuEsWvH/s/f2vrYtSZ7QLyJzrbXPufe9oqqmp3uAgUECCeGA0cLCACHh%0A4o2LgTT/AthY/AuMh4MEzmiwEGgkfISFMw50N901/TFV9V69e8/Ze63MiMDIiMg8NTPd9VQ9zS31%0ASanqnXs+9l57fWRG/uL3oYKkipHZEO9gTGRhB9FEpgEWK7RM98d+PSDncKt8PD6nRJ42hZagDw4I%0ABRh5rxQ+3SogRto7EM9jLJVggT+xQX3C3cqWzosFyH6GmUFVYF4oKRG2UMIWhsbkWxgcAiiRaTWA%0AISEP6q+oLvYYhMMXRao0rUhBSTE0mt9XpjFRhfgOlosVEWcfpTBlgERrDaqBPUtCrQcUQpxhEmIE%0Ac2WsYbLdrtbRfVI2K9j8Mz6IlkwBAe7A+eoinutCQwiwgO2r8P6fxziuk/fZmKD7LY+lKS+9LoX4%0AuS9UZm8Jhub3166Ky6IAeIdW3sf7eB/v46/N+CIqcmPGh9uALe6ypfy7cc8tfQeBe0i2edrTwsAU%0AgreNY6QAACAASURBVJICsxnHRNYgvlJqa7giBqx3XJE2BGQzY0fFQ0/UWKn1TJ5sZ8WWafGC3avr%0AbicOG7CQ4BpwSnzNT0ijVb0hQuGE9vQ6OUG5RRQu6XvSjFCdq/4wYFPFw1tLz6S4gp++JLhs2mDB%0AQydLg59q08uGceLeJK1cOwgSntZXSyOhq0s2KBssm2L33kFdZjOIKQ282DDNf2DTHMqmJ4qOC4X4%0AzxA3eVU2d56AAhr/IM4mptFsQooqnNqP6xpmQ2EHylTRHEPgU6EWnPppVAU2SFgXdENvlgIyYApU%0AoEhoRHuHeqO7tyt3f6I9oQ0uClyar92vV6hX8aCG6j4A5bbEqxWBltipSDY0CwpAlmKdgFKAUbGF%0A/NwWBouRJeRDzKjOSurC4MKIMJx2nWkfLbVkKg/VDaXOVJ44I6YCUaSbfyHKapcIMAs/GcpnsNi8%0AdrXUtPMtzOOGie0VCNOZ48w0LuqapnS993y/1gWR3KzEINI0wlNqkBDGWUkxmHbg4bSV0iTvD8KF%0Ahzcr7Sq47pJ+zGyazfj2eAwTewD784ZtH8+99TMtCfpWcVROYd7NLHUxB5DH1cuwdAaGoV54pp/S%0AcUhEvf0VCYL+sgYT4dqcHscXHj557lTQ8mvG6Zgttwt9i5spm9LDp1xt8RjhGb0mAnWxy0UFh29V%0A76Xg5hN0I8FOGx7uGbxZSRHQUfb0kT7KAXE447DndKM76Gn5/hO0CHbHzM0aLNRjaN5BH7mg0b0+%0AoLgCxyfD5Q/v3gUXpof4wzY8hym+GnYLKuYiFOqULJ1TDCVNumywHZaO+SOonK9n5pVuXKYBlk5D%0AoiG+kMlUKTUzLIdpRLw/EO5KmbYHDMijxkNGgyaYwpmS2KiR5sREXMBhwk8EQShDO6T5pN4Hla0m%0AO0UWH5MGz1bAxZrZr8YdEdx+ieECoyFMwzQfxsKE4teee0uDJLMLp0/QJic0eh12Qe2EIdgHHdVp%0Aa7wD7JgX3woOZ2sJzwXtOnsugqUU/5+/VEFu6Vk5FzsmSixarU1mDghR9YzJmVEcjz2JUhkLUC7O%0ARXpCSSN/cq68XAi7Q26l1IQ6xGxMzniryAYBmxcHo5+x0EOhCbtwKel+qJ3QXXREjfI9BkPHCzO9%0A0ktHSaFiOGMlKPv0EBfFFSludkAC1249hUJiOyA+B1wEPZGTSiXO+MRt41ysyAokFs5+4fLT/XUt%0AAFccmHDnLbxpoIgsxaKWUNZhhssfgVspeHEs7B1aeR/v4328j79G44uoyA00g3JR4UZvuGrF4dXP%0AwwzVm2QXRqUCjG49R1PJRpJ6drwxGz0bNOO+GIrL96S3uiHsAQ7acVnDzWGLi3qKk4QFRzBSqGGL%0AVHS6sLsPs1LHEd9Hx60cKd5gLbm9752yyrloWteeivQ9kbLh5r9/x/CqDsfCwzSFDU9QWIQXV0J0%0AHkmBKxzc+pXNSor4O+cCC9eMXjvJQF6idkZ6mlyqKcxqqi5yGP9+2hk1GSGMHs07ahloOxpmwSaZ%0A8WCjGp9VOIGmIEh07ixLxSRiE8z9bAyUvGLTkR+lvqNpff6sS0cLXwzW6RBJlFtdo+F7Hbx00IQx%0AhhOifxa7UMOlECeKy7yVT5iFp/4DRifCvLLsDHJ/8LJR+qCUnWd1zpwwCbClzwwRgRjp4lm5ZOPT%0AoKg2sZYo4KgANXQZXLCF/fHGsEshwdFmzop8WCP4NRaZTTmmtDooAI7bDYeHR4/z7OdFbUAncJsN%0AP34uFcfz2G1zrbj6jKlTM3A4K9Yp5DNp6TapvS9bOkWPUGrSFCN1bbj6lYHgdWcU9/1WsuS0myF3%0ASSodvYeFgyVvvlCFsaEE5GOW1hjdCN6nRt8UT940F0LCPGe78FVF8vhvKPna1TireFRKAZYAeI7z%0AaYavIvHsr8pr5S9rMLDkKHY8fP9xsMJ9+7Fxx939DA6mxLtvbMmCqL2hiYAd/21Lx/skRvUH6IIl%0APtVZ8eQXvZHgQB3iAgCHcnaQb9hzIt50wxXwC45krdzKLaGVG+8AKzbf9CjpTB/H4rXC7Bb4wK49%0Awxw+kCasdBTBqxKOmPxBaQvbCqUP9fF0wJmXEBHYqxv/nJrKSOUNW9ly8j9qTUMrNsNDgzmxUMVW%0AaMW/H+d10AnnzRkUNmKeCB9RbruJJ2Zaak3IBBjPgvRg3fCcmUpNu1kDwUIZWijhl8WU3f9mgyag%0AXEG05fdjIh3Yqi8qpYJqSa8VJsoJoJ0nLlddPj79AvcXV2BSh4SfTWkglwBuVbBVAnmmIx9DpAOE%0AX4lPTMVSvMbMeVxMR4ZtDAtfWRSviuDpMVN63BMoyCUolbE/RU+kwnyyZynDEyXEdLbPRRUzw5KM%0AcWQUIZLZAjPstwObLySimlh23Sp2Z62AOIVlVAqOJ2ezHDvI3/s6T8h5ZVOFiVPJWOqeC4wQ0hhM%0AvasCAA0t3xvu+R2CXRya557M0sO8N8bus/2pkj43IxLSJ/t64KAN4k/lwXsu/Fs1KIVn/GRo7bVC%0AHm7DTcCjF3xIpeYMDOlA+vwwc/aDduI0HNvBeAmF8PfAyN+hlffxPt7H+/gNH19ERW4gfPBV/qUD%0A7FzPF7OUgj+s4LZF5bzjQ8rtDbceSTbDtS/I/bshfR4OLji9qns2Sp7tUbfckm0oIwnet4iXdRzO%0A07204eZ+DBce2CJhHScOi+O6cIQtKgQ31Kzij61kc8PUkhHRTLFFyrdqNMVxaUk584MLbmx4RNKK%0A9LSIPdRwRlN0L2941VSCezwrpEKGiw2HlzyXalZiD1XsFjCLpL9KByUbpENBtKSZXw2vYV17Tq8U%0A6X26FILSn2Nwul3O7B4oPXjJfXrjALzwvfeJc9iU+4NLliIEGl+m/L7Oz182kIf5ln1PfnllBkUF%0AXhidNEkU0q5sjj/u3+H+6RsAwOunb/FwQQ/fSiapU1UUV1nxjSGs0Ei7Lz3ZPCYFGolMpqDw+KjH%0AtN0t05qZevfEGN9R6YScCjPIzyUvUNC2b9jdRpWsZJPduICvDgpvnWzn+rBwGZzNcYYk17syD1gn%0AWSiDBTOOf8vULAAZAl58pwMA5SiA7xSkDDjj8TKq4l1LWgSAK9jPq6nms7pRyWY6l5r87n4Zth1Q%0AhzP44BG2DgxWU0BZOpktsAuv93Ed9+1DajxuO8OKhZElqHY8+U6j7oo9vLT1gpwzMCK4/d0EN5NM%0ASKqmuHwO22j61DBX7L4bFcL0NVJLG+7fPGiFCO0YKNEzn/jkF3S7TjyC5mbAw7vtHypBnGb3BEVz%0Ay8ibQwPho6KExUgIeK7hIS548o/eiHD47Xz6pBrvuavhDAjHCi6/iW5c0SJfUAt6wCk40CyOZUdH%0Ax7PfEfW2ZQxZ64q7+x3beeHuoideu9e94R4CDbgnjL/nS+8ZV/apP7CfYeTzjKebeydvW2LUCkrF%0AowBgkUz/uUFw907+poZHbP10HstRt5lVCFf4Jb5nMH+f1hpiljGzfE8qk9rGXBJiIjX0dqH5Xd/F%0AEgKhUkCRuEN1/A/Dtjgx9aqJsTINkCAx1zLYAwDeQDPCGzgWCKaEb5oN61T1c3Fer7i/fAcAuH/+%0ABvfXb/0YX2Fuq0o7kJFCmyFNTDYCaJp7tetKEc6+HylOUkgyKlA4Yw3VNB9iHr63kMiOJZ72vGUy%0AUAoTNp/I6r7PSUIJGuZj4o71sWDwW2llwl8FKIFFg9KHpJShpA0arsGmlxENRosfWNJbrRRQKk7H%0AcxCn6OqSMWpknBAdgxMnEdFkkCgrij/Duim2uKZVQVbQs79koBJMLoNdQT3dciLnYiCn9wpXPIf4%0ArSpYBBdHEpElHFIw6IjjeL3XBGDjWVzsIHQz3LJvZ7HWowPYvLgRsimGKpx5DBtZ2kr/spHYnze+%0AiIncmPDxaUQlve47Pu7uDXzfcHOv8PtFKVm/mPDkC2Mnwi2qSzvwrJa49g6bIa5E6c72xHsaCR2G%0A+TVGuO8eBvsw3ByHuwrho5sw6Vbx5NXxo13Yg85lHXt8Hye+oj3x3OfbLZs+vXeAXKZ9XjNI2pAN%0A3UeTzE08iVCpJGVR+4XPYUrUG7QFQsYwP5baFaffwK33iXeboZNgCyMh5qwGHqLpbX6KLN7iHRuv%0At4pNB7xS3si8U3ln87fL4MyN9+fZ7IQarGvipAWTZkhly4mceU9lpxFPLvWyoDAPw63ZSJ2gqREn%0ArZIuBflDSjSbiB0Niiux0dYeuN+/8/P3CgsTq8PyuigvSkPwlLjDVYsROtE1+eZURpMTwPjboAyq%0AIKPiaHK1FQbjqZUg5rl48VwgK9NUfCqyWpQOwHeM19nRLkUP2wulxKW50qTGbZye6Tsf6TDJqihU%0A021URRKXZqJpl8Bl0ltrBR8+8W+M3RXcXDaoUIay6H0aYg13ymjI1lxqhhlYWBVQVt3FFCIPIOie%0AprnwlbLQW0lzd/B8bKAP/rpWUKM5SYZLT/AV+oIXcPdW5DZ58Gfv2Lyf044nPPmOz24HPpThoAgA%0A+9JQH2Zk/p6iaW4oRGMhA3CZZF9teYT+wvGOkb+P9/E+3sdv+PgiKnIG44yEDQU+e5Wy1QXaABK2%0A+FAA96nCB0aqFj9wwR2Epwh+lQtbdLlN0jvjMsEeHs2m2P13Li44COhe5Twx5ft/KARzc6mvjiNZ%0AHB/OgldPRiltBsI+K+PVLnz0YuBqHc+xXd531OqCB8wqFqAUOaBPoRDBUowEDJGDttj6zu311Qns%0A6TVnoaSQXa1nda1lJPqE/eoBgkR1rTYUcwCw+CijdXQKXHRg3BH+TLWmctAMKKG6FJ1VOU1oh7mk%0AaMcMgHJWkoYCdtgBvCWcAirpVw8raSbE4IRZeEgLpxAFWdNBFZNFwcgq2MiSHqrUIXahS+yUXnB5%0AALLRCd5DdakwC6+ShbADzq9VbFSuwZSxx2Tq7BXVWUamkruOre4oAfnAZmh41zdbbDKk0IqEQvME%0AMc3UrE68qJ1r7pjaQ9DODPKBUgHvQaMlHIG3P81EKYaC/HW1m4u+/GPRhLLqtqffPzAgCWAwa8Lf%0Af2ylfNewbfhwG75HAPC5EaQFfdOScWhgFPeMp23uxhpNWiK7mXNu1Apyx2jgxPRbsazIW5FkgT3a%0Ambi0gUFNcd6HvTAuw+nzSdk3nHG/9Y7mz2B/fYE+jar9a3yNsxKe/LVPrthTIU3Y/LnpgqRPklEG%0Aiotqzjnfh7XyRUzkYoCd40P9ommGM1xKuaWX3fC0OJ99KKEsJDz7STgJeIbh7ny+/TJ039Juxqkc%0A28G4EPRFRvOL/kTABcaRuCnhFjSoWvEhfLOZ00j+k2oa3N+vls3Z163g1hmfwzP50wu+9c/LzHj5%0APEyUrseVEmJjSik7+cQEBHUxLvsYypGDWDxtAEBhnEtP4fQnVq4L5p9xtwIpBXvwyDFT5XsZ23Jg%0AcGbjwTCzCRMAbmo0cdpoHrIFRWww62JvuFLLuBQUh6igNKTVkbMARpKvuSZMBCswPxpGhThepuDp%0AZMg8JoDYnts06gLzlNuDch86psuQ2F/o+oC4G6HoHR0evcYd4tCKUEe3UHYyMmZQgH6FYpQGbS2w%0ATtoy5IJrXWApTry+lvl9mObCVd30Kc3ItKOH8s8sYTntDRq8fUOe71pviQv3C4ODHzATSi58CoIG%0A/XHfEKxQNkEY9JOO5SWhNMoWM94gukaJoxMB5+exIOqjYgtMvGxo9wbxY2aVhUpq2btQogVK2pJH%0AzrYh4k0KHzjAMyymVtAeTcmRsQsAtRmEoziSNMTD5ztaoCdgXOcFO8e1R9NcMK5e8Bw9KExOOlQz%0AE+DShqM1PDK8Q7PvVMuMTCR4PB5G8Ee0nS+1WXR9D3DlHVp5H+/jfbyP3/DxRVTkMOBb7+RVGepO%0AYHS2o493MCWF66lICL9wK4iQbxxS8CgVN/9UF5DdY1H1oDagQfExvibDc6yGZthbj3UWm800msMM%0AZwu/Y8NLOA+9nvjsDJQigns0N7ngvnSvv/18x35G6ktBi2bK1WOnDFXNLanyNCsCETppVilcN9zS%0AMnUqBQVI69QLSEGLAumNIqIoNClwVbOuAAxJHyxlQhiDzTAbmljsSKVr+oIQZpPTbG4MyUOxgVGR%0Ar7FrxXiyW7ik4pS4ZiSbWQUoGB1bmj51WaAoG5VbejhPUgFA/GZ3oXmQVxqGNTkh+simJqoAu1fr%0A7cqtCpFlhJssakiTeX1MCdKRVTisQCNtSB2iAMZ1C5gHlg3RrpKqWuKhAg6YyLDsOnSKsUwxK22b%0AX0MlKXuFC6wSIkLPQClIKoWyKWiFQA7/sDECpLJaYYqE3HrrycwhI3RP6qLFulal48Xvey2M42ns%0AeH7wwx+BRScUxiUTldimbXHB22Z6VKtGhuL3RAFDmDPaWdXAsqiF/VwwWppuqVpG2HUaamkAILk8%0AJSzYKQJ1S9z+MFwO/9yOI++pvVQYwoa24+wXdr8u91Jxc9j4YZxEitMszz3qnt44horXfIZ+06AV%0ANejdJ7zW0xmwseLm3J2+U6oxtQBPdT4MN2eKnF1xcEH3DvRzqXnhnhn5AH8gJINllz48iAEcreMF%0ASGpfN03qUFPF7jftvQtiNnm5LsRe98Q0hb9KwY05Y+u2S/Byhey55KKkQil3VxUERF0Y2SHnQoPu%0AtHh6x7aLifOZrTBo3BCtocdDhtkBJ9NhahS9g+WHqpYTMRG/oQ/G9nbALJhw0NXfQD4TC+c3as6A%0ADUY0Qc6wYyFyeIG5JPMBXCcnnCos6KIyPccHxh4wAbmcfdIkc46Hvfk6JiY1yZAEtRPGVya2l90S%0AcmpkSJNCKxkqQjJdHU0VLMv1Ekx4oE/MtzVF2SZ8lnOUaFLYVKfPeSnjc2WwB1lmcHJZ+gtE0yrB%0AKGPXaDmnxBu6MsSroG4ldRalzhtBpUdqGlR63t/FhqNl9F7uj8dgHY0Tiz141aA5QZuhe99IiVPZ%0A2bYbRA2Xw1HUNfsuZa9oSX8s8zagabuAq6WKd4SF1EFbxLiP7ZoQGz38w5ya1/GGCvHzVZ7nfXNs%0ADKjiozNtOgB2OOhsDzSPcCv6lHqITht2l/ufJ+GZGWeZTLh7ZgwAj/ngJ9eccCWkePY2YczvQVt5%0Ah1bex/t4H+/jN3x8ERU5DPjFPRI5Gk7f9h91dnC/KrQwVTjDcI9CmYzyXAivhXDzKkdMMiWHCsN3%0Ai1Am7L51vZ8nyJshn7vgqWy4EJ4qoxoDgBtRQhCFhsEUMHZHZ0RcVYb4mzzvFZ0Ixfehr62lP0k3%0AdUEB0BW5axgeJgEFzZ2XcfHmYcAjArVo+pQ04Oo00957b1NZSZRKwVHYW1bUjAkJwOaxQCT9tQ3T%0ApKxwycYi4JBCYENEI6EXo+EUQgoqU8RihmRakKfe88Ixr8vfIBuqG8y30dwwvc11phCBnTvu3xHV%0AZAOZaVq8GilQwqL1gauNRtzVP4H2BndThtUpcGEqoJY3FSiwPF6OhRZvGPZmmF/jQltyr5+3J2x1%0Aqdw5YgJn+WVAwmXEzvhx2IEqofqdUYgzVUdkcpG5MGqd53HfI7i5OhwVuxtKfQGxJTuln4LTX6uQ%0ApSldeMyHt5EucX7FCOIXdojB5odJRkZvCR2+fvMN7ueVTdxtf86IxkaE2DWVwgkzqXZEhhUvzBwY%0AoDp3kH7H+tcLzNMlcSEzzkjHbSdsDn+oAa1duFy/Us3SE+Vpm8fCELD//bEVWMBX/cT5IFRn2tyN%0AcPhxfrLJrXkRgvlusF0tA+QbKKFi+R4l+RcxkasZNt9yvBrhFttIMzwt24ygD4oqNscgLmPcYrel%0Ahh00ZfngxIJvlQY+COCpEE7fOx5S8ekKo6uKqwieQhDUG54CaiwlXQIbTfilbZq4F207bu69bPuG%0AKopLo7NO6PlgL657PHHe8WCGUhHJNCE/RxbJ4O1K/JtrxYZgCEwTqEKU2Za0YMdMMXnExE5DsIOB%0Ay8ddpCbZICDShElANNSGidVw8vxK4QwkKHXS3sZEPbHsxNRd0BNCmrJ8HT8DMB5wDsc/S9UgmqZw%0ABuaLxPLQJx4KneB9VYRwpMsrWncDLNyxHUAozZR6fq5qJSmapRs4FsHepzEfU1oCMFVQXaChR83J%0A8MCGLSCr5Rp30XxwjTj3ymUb9L3M7GSgOmWRhNAf4/6qXdM9sTAlJbTuG7ZjsjnUGN2hodIsobyx%0A2HtxQoYajn1EKH5/D3jH0MP/HpSfsdSKukBD4dut14Xu920xw765P3+7oNdrwgiigofseV54uXez%0AN4S5OD4fB0qJBUlwXedkKRGyUCIQjqCBUkcLGwIiWCqEGdWZVNIFDxOUJdzhCCrjXsBhk3EU3J48%0A3GWrKFGY9QvUGs46JumbAa8lGEiEF3+oVCgtN8wIGt5xpSx9pnfWyvt4H+/jffy1GV9ERT44lW4u%0ARbNDv+s0USrd0H01Ldpx95XtRoZP/gebAGqEI9JkKuNDJrMw9vB4rYzq/ia/EMWTNz1ejXArktzz%0AG9uwUwWwM/uWD7iB8OrNjKdjwynBBeb0Nt+g6GTYvLJ4bFtWObpEdAlbmlOpe2oDw8Y1/IqVRzjs%0AjFGjhB1qqQlbkKecj5M0q/DRVIsqsLz161iDbo2gmZ4zq+5SS0IDg3UyK3+IZeHJXCanPCAYP955%0ALLM6J+YhLgqmCub2eOHsOBwTTI25VVcVSJ9VLPGMHhNpCyNEc+tLZtAIse6fcdng8+O4oAeje1Uq%0AJKAj+NNliX1ThPc0iNLOhXnayMIUtoQxo3X0iCk8Sgq4rBrIm2qlVpifByuU0vd9J5ePO9xXK7bQ%0AAFyaOyjqillez9g3IptwhMlojsZ5KZgQCGFW3os0gUgT7tqoDh9w95QpbUt7BaJZQTJNMRYXDvLP%0AuM4BSTJwHPuAOzCuqbr3CREQYjBizuqaeZq3bbUkV35jQmWe51gm6wdqKXlH2TOdqguyuUxM+ZwW%0AAEflNNI7qOTmk83Sr/52VOyHP4MEmH8OFkFTpJ/QKVfqXB6phhjxkgGFdRv+LuMF6jwu/Orji5jI%0A1RTFL2I3QfWb47IG9hv1LsBHv4GuIuned5LhhjghPLwN/MwfNuOUbmU63W2F8ZI3J89ouTI8zMNf%0ARQpyW9WAxNUv1RkGUUoGYXRMJ8HLFJUo1ZlPO+MeMWpm6bNeldObvOhM/K48YZbKI+4qsFGrW9IJ%0Ay1YTv8bCNDGbqeRm9sYnnKmgOL7HxPOOMeSDYr/s6VEns2RVamLCmYN1khj3ZLowlgXGjwFwcVCt%0ACZtARzzfOACCRd5q1+yD9AWSN0xMX7T7Nn3+Oydv0hRvmDZ0G3SySz6hl4GF8qGQbWL8g9bpi5JQ%0A0kUVEwJRlRSL0GJ0ZUqALcrOSzKwowqPwBEA2AE47GHHjubvd8GgJa4vUIqhhocOc06Y2htM43PJ%0AYJhgLNwxL6BpZowWLuCyg+qk7cV1JQrmypjI9j1grXkfkDLk1Bmx1gG5IlhCoeLnSFr2ekopqJ7H%0AazLFNYSKp/2A+WLZW0tffMPsT4x7O/phJeGUsm85kZMRIIA5zi294bqCjTTdG6ls2WsACTjdGm0G%0A1YBxHEcabZloQmkGpEp1P7YhxsN4+bgmvV8gMYjPKUV6qr2LMa5QrRNFLCiKCVpzNox1tLTKfIdW%0A3sf7eB/v46/N+CIqcjKD+Xa3mCRXlGyu0gcxuq/ST0BugXdM98IbETpT8r0vrKwRxc2rurMT1Cus%0AV5nJ61dhVLOshHej6eIGxiMEQVA8SvixrP7nhBb+D6LoYOxeLD+IUoDwEJ3NUh5iJwDoSqiZNr94%0AVFDBpgYJq0wLMYq7CZZZLc+qcMrPobqIe+qolhdb2ZWYndtILrPZWEpK4TkaqrH9M8qKnn4JWsld%0AgCFhmjcwCxcYlWxgma1FCM1UbVtcCvv0uhaj9DcZLJXFUc7aDMrlBnFmkvQT3Z0nW3kgE3hvBuwE%0AC2k6EUhid6LpYmlMy9d44+2ykH9c6BRS/JrwwK3ueN5Hhaq7wNxasFdC2CqqGXpCI8AQa4/jbE3S%0AZ6efbXru2JS4E8/kJDNJnxmwDX2Azl1HCU+VUnBzJd3H5x3PX41j3J+3ZD+dLx0P9OmeuE8/HeqK%0A7s8Uusz7cxGDKUboMTCEaVxKNjVl2dHUbVoa1LphD7m/zXMMssXVcDg/Bl9+qyUsdGCQrJatIKEg%0AoQulxq50soTUFMe2AzevyK+eO51iU+S1oUwoSy3yrUdoufbk/XcMkRAANC0ZG/c4GyTOI00YUrbb%0A4pMTANVfPH7tiZyIfh/AJwyOQzez3yWiHwH4HwH8HQC/D+Dvmtk3/+JXMRBCTNDzYSRT1JiMTNPy%0Asqmlr+9dBbs/JHc23CrNoAUCHt583gvhc2xlALz6A0AK3NMKdPgC33zyVauojrt1o6QvXjwzRhvR%0AEgbRsftF78woBkhibcjczAqbCxFzen3vapnqvhmlyrHyUAaGAVg3whZ0CS6JMXOZTBEzzbR5RZ+T%0AZ6modUsTJyJe1IHzYSLi3G6OxPPYvNEbEydezPKJy3zdskzkOjFuBRIbVPUtsb+WGUPjZwu7xUxT%0AACVCufXsqimcERF0ayjhfY0G9clb5YSQ52xuJ2zzm6IKPIYVdCPYRqAtFiLOwFfegXILRgbB3H8e%0AvOUCV8nSN8WEwLqBIlu0KCT8uUUhvu0XmyriDh7eLRgY+bZF8rxLqHK9UASWRcsERDoNpQpPyIQJ%0AKRpiLkPdmQqwPr19ClAddjhuBbePYyL/6usDLfoQeke/a8JqpdScWFXPuQpzScin9Z7XTskyxf7e%0A+8Dloz9CBHL46IlL+o7zYtKlKpONwpyfoxIP1lAyqSwFUQOi0/gSu7NT+rmlsImJciLm8M738y8K%0ArNTdWLhN+4QE1wqEgb0UnL6S1CFHG+eVgEdYaRfCiwfo7FQhQR3tCttCIftXD638J2b2H5jZ7/q/%0A/2sA/8jM/h0A/8j//T7ex/t4H+/jX8L4lwWt/OcA/mP/+r8H8L8D+K/+hb9Nhg9bbHkoY6YgqvEG%0ACwAAIABJREFUlt1gNM1Q5J2Bu6/SmyrusTsuo4kYYoiLSwoQ7mKzQcmcjagXniKakwgHI5knRSUF%0AExszLi95DpMwhMMTUYo5DmFcESItMhKH/CM2GIq/z2XIMAqrnAlFpoQjd2uU7AQFocIg0SwFTYbA%0AIsF+U5HrYgWqllUF82CgxLaSiGa1bH1CK4snCpeSLndk9AYqIZphyrRWUrUmtADR5MCb2ajEMfpe%0AJEjnNwNnZSJKs6kp08nQQCn0EVV0b7B1aWhyolNwnC+oB2QrX7DNGRGbIiwtaR/Cn3FSRzU+/VGQ%0AmhKqBeWYFV5Kw4VS3UTxM/+X2eRCl1LQIs7v5RXlOc63wiI67NhS5MZ7Ae1zq2/SEfEKph3dq12B%0Ahfmi6yX8bwj5/VrrZCVxgSlB+9yyhweMFqC7j8jjleZn19vwugGg5wVVy4Bs6wILBo8hA76hkr4x%0ATJSfi4gymg7S31hFEBXUjMAbXPz4fuwaeuu5y6uVZwPdCExLo94om9tNdf4e0YiLw9hJJguMZji4%0AimDbt3SVZDOEsRPz3CXudUsIRK4Tzc/JViouzowOnNKStSImaTPSCsBui32poGoEulwZ7kLfo9n5%0AlzGRG4D/lQYo99+Z2d8H8Ntm9sf+8z8B8Nt/3gswgPAy/VBp+mI0m2nivaUqq5Nh98njNKCmz/jo%0ABl95AnTanIrBnDJY64ae0AJygq4EvEBwi4kCJSe8ixjV8cRLKCPkbLG0fXTCHhdq2/DMhEfY6ErD%0A6Rdr4y0x6sFOCdYKQWPXb9OitdhASYNGZjTVnFgmUl6sUFU1DY2M5nZ44OgTkxtJNnElKCEUol+i%0AHK4TuVpSRwZePlkosaiUWvMhHZTBuCSUTCLSEZEVn19ACS2JTHOpMZHHrG6Ld7MsE/mF3h8Q77V0%0AfQDFzcyeAIrJ+8lArt6kgqSTWQHAnIwMDuETAK6agh6zOj2lL0BbMFhsUjK5DH5dYORHRb07Znqd%0AkMtx1ucjMXkcBc2bKK0oQJNKB5HsEZgKekSUCRAzrkImLsycApVCE2YBM+yyhKMISeiAmnpUH/Dp%0Au47X1+HH/fLNgdvx1TiuJri/CB73cY7lIcnuQBNILNZq89qPhsF4P+L0XN/3Hf26UrTG4PwajOzv%0AGDhVyLE4AACpgdMkzAaEEu/ZZ19gSur882bfgqFl/jTeuwa1NmidNv2HuNTE5bftSArxA4RK4VFP%0A2MRwxvlXw+PhuaTMIGfw7Gwwh9g2zF5JYUoravse0MpfxkT+H5nZT4jobwL434joH68/NDMjon/m%0AiIjo7wH4ewDw9cevcThepDSj1pQEVOJDUVbn0npO8ATOkIciw4nPwvs5XYJHwyqahVQMNSdoJF/7%0AUQi7AQ9//xsTmt94m1l6DDPggWCDnnilsrFmKMVReLiq+cx8dcKu0cSwyREHoUbFINPdGbpi0eQV%0A2Vyg8jzy24o41ZQgWFCqljDf4HdPpScv8vXZxOTCs7oudWLsRoMDGJXoUs0Ex9x/kDsCVc2J3NaP%0AMVpUqXIVwzQQM4Ok17bErAXDtCeAzYn8anec7Y4mowo3vsAeC2aVUb3rLGWqPEewRBwuu9tiNI5n%0A7wCkyREfMWjxWWYuKYOzcoTSMNe6fAJTwu3JMdfHCzRdMJ+yWu20XFVe0FEmKFk2/UcLLHDi2W+w%0AgryOAkvTKQgy7lANbxZCw8RWCyZVV1XSW721jvs9dlMV7bSZBdv7tB5dqnCVnue1t4YeE9btmOeR%0ACbZt05gNhASqSaEURcjifsiTXlu4zKLDDCY2tAP+ntkoJGSzVGQqlPf9mDtGYAaCw6mmefpq4t9E%0Ak5Jati13IKXKiM0DsJUCPSqqL3AqcyEw0zQEfFjHRvOeDn75CeA5vPf/KumHZvYT/++fAfgHAP5D%0AAH9KRH8LAPy/f/bP+bu/b2a/a2a/++zpGu/jfbyP9/E+vv/4tSpyIvoAgM3sk3/9nwH4bwD8zwD+%0ACwD/rf/3H/65r2MGcXvIG1VP9x5bEY3quhDOoEoZ0L06J2n5dekdlYDqVIRmCpIQ9FD6WsAYLaht%0AC5tkA/CKodwcv8ZJGXw1TYXYnaYfzANTHNPAyZpozGAY+pLqPreRhoif2mxWroWmMpFoZSp4pb4o%0AFWPwahHLnBW1+c+AocxMnLQySplqzniveK1Uc9IUX9Rtf1ORG/U3HuQZgExzDzEw+oBApipV3Qo1%0Aft9oGkYJJP1oVDXhFNEG9R2baYd6r0RN0lb0/niB4IJ5FV4OwBxO0U0SO4fZghFPo6moCGMHWJbq%0AjwmgMLqqBS7kHb7uzn6qXNC90rY+ot8kdgfS8Pw8uE0v7TXpbGpARPF01ezHqNkbJWzlkn0MWlKR%0AwJxguC3GWgxLuGrQGAMWkjdCMWR3aPxN0hfr3B6QKnok6WiHybTeJbLlXlz8eJSQN5LN3QS3Bt4m%0A9bEyJdOHeEIr+7ZNxhSW+30xuTejhA6HInruiAgEdj+aUiacA+sQTCw74M1Sp3ht4PBAid2cLOK3%0AUrL/xsxQCxx0x5aGZRV7rVCHxrazQUvY2E5Z3HMpSVsGDM2vb1WgeW9nPqF/8fh1oZXfBvAPfCKo%0AAP4HM/tfiOj/APA/EdF/CeAPAPzdP/dVCPjgF05IMmrNTFBCjg1DpDfdy+RbN9Hx5AA4rw5jJPbF%0AC8ebaINlEjwn5nvBklv6MAPD8OI33rNp/n0xTRe0whVXbNEA9NzqUqo02QwNEzdV5jdy6JA9m80t%0AlAFzq0mUzwITu9IttsSM+OHw+l4m4ng/2KLSpAWTL2NiT67q/H/SOZEzT/ph3er0DLdxFNKXh2t5%0AaNPox6b7oNpEKfr8bRAMapJwSjcsjoU2jZfsQu9u7t+vnMi7njh9Iu+4wAehOHe03AgUq/CmqZQc%0Axo3+Hn2Z1EShAkgNbPlYePCaTo7Mixsf2aTZtQv94TmsYqi8Qx+vfs4MTz/82t/nCZ8fwxZg6zLV%0AuracU5rYdTVG6TUXDBKBCwUBonQitK4zGIKRsJQxgRNyGYtjQCtY9LZMkk3cWua9V4RBi8J23G/+%0A9oz0zDfV/JqpLvAZ0HwRprIoSZmgOiE/WxeS5fOTzZcymveH9P7GxoEmKxMMxu6qTea6aBNms8bA%0A2LNInDJ8kLjJXJi0tdSVAEjztH0/cNGcAy7/7JsHooQ6/HNXHGkARkkhLscNh+M353li8yLgAUPt%0A8zz8quPXmsjN7P8B8O//c77/MwD/6a/z2u/jfbyP9/E+frXxRSg7CxOKG9DcuKRNZlHFFUZZhmSj%0A7GTpWb5VZIeYWsfjuucKCGgqqbrZ7CYVhfrWSwjZ5CllRKpVr9LuRthCUUjANtl02ZBtRFGIDMZD%0AxnXpECWEWo0mDWyFIFgMEhalmKvwm1anjYZiKgqhWPh/0wuDZ/oOkaXQaHhsxC6FR6We22NKIQqX%0AstAaF/vSWrM5bGroXVJ0CZvddYPOeCqi6UlimulMBqTPuWJUh7H17m+qRQDOBOj2wJXp9q/o5qwJ%0AdKh7i9NBqM81BT68IdLhgII0S+JCWV0bLbsDt+Bl/719L9mAkkvyfKsgFYwmkp7SpILiO4XKBUch%0ANAnBCWNzIcr1dIPefRdxATcPINxV0L1yrbSBnN9axbAZw5zpYpfg4eniXLa8LkUWe1my/LyVS3pg%0AZyA1zSo4rl2zPmPvKEWmaKbJDoESihaUsMEtJXeQalOgg27L7nWfwdNlWhOP87IkT9H0AyqLLz0v%0ArCpd76ku0/ZXZDCx/HUrCrrvIAvbG//6UJx27Xm822ocRwWolJ75uk+RnAIIHPTsDRo+NzQj6KQw%0AbqXgJdTmW014dVs/uxnIzfoOkSRy3Eyz6qfvUZJ/ERM5iPDsH6pBMltTFEntayLY/MRfRNgC0yoG%0Ah7PQBSATNKdnlWYQXwhIOqRMTIs4bvpJd+xbQeWR6QkAlWaOdWXgCiMfsml+A07OLsGSOQAo1JaM%0AQQAzORK5xRPR7PybUirX/AXzP/Rm8uVJx1vl8qA327FpbDUn++KQzaoai9vLaH6X3vz/EklmBhVJ%0AzHZsUv1hNJ1MFVBCBSI6o+GIcyIHKYwNkXeo0jKcgBnJjBG8omHAESc+Q51nywehuOkS3xh82Mja%0ABAYvPGYjmkEHjOUBWdwSSy0DQvJsv20vsHDT04biW3WCgbxXQ8WwO9+bldPfmoXBYnkt67bj+cMP%0AxvuUZ3z3C8fSHwVhvqgiYJ/4n79+Son3DmCHwdcuWCc8gpa5zLhNCc1nz8skaY3P9cCTr25Xazib%0AJAtDGYlhqPSEUGzjZGeAOSlainHdw3Fy04ItpxBbIBfOImCrlNFyRjbolBiTL2wqn7nOYqNLm32b%0AsuffaJfkvWO1ozBAW0fer5UTkqVFdSmKvN5shIxUU8uAjAHDz77Tth3zmRZJyKowZlgKpoUE24Bz%0Ad4eQzgN4Cn5/SX4apPcsGA3TjIuIsdmkRv+q49dmrbyP9/E+3sf7+P93fBEVORPBfIv4ZITLV7eD%0AGaevSlunpbNruLyiZkWqLIszICj8UWCgqOpU31SeughaotlWtaBXBkUTwiRcTaGFU3ikjNkko1Vh%0AtnRcTGA6ecZj6xb+EZOFYE2Tj1qVobFtBc+KwWxUqtlTXNo8NlfjFbLptnSJFqDGEMG4flyTCAAi%0ATl8MoulRIb3PSqIJep/bcKbUBoEIU6wjll7y0mdFroVTNacq6CZZhXdr03qXDV1GGdr4Fbp7J596%0AGj2VnRG0ItpkZPOFMJOWJKLl8wJIpoQqUhwDN7kKNV3vHe0a739Jw+48Y15OOBmW3QUyaYkuwvno%0AcBo59u0JjQdr5UKBmtu6PjZsj/H9p3KDODTzVX8C+26mtAvWL7QXV6m2hvJwy1MicPCfTcDp5y0I%0AZsDWCz6UQe/djcex+flvJplMQ0rJpCq3ko1LMkmfGG0CdKQlL+kiNLPJdOHFB8UI6QdjsBR5icjY%0AlUaD842H+JbnstNkpWnT+XgxElZiqhBrKUgqXLOcZSaUsA3WE/0x9SoJ8zBl1d9FYL1jao9m4HPr%0AfckL2DKcG7TPe1oGWytYQ7d9T7ZcMZpNaJW0Gq7M4H3cyJvNJDGiX73O/iImchDhybciDwUOv1qC%0A6fvdibFxTLCWkuWulEn3akDthqbR4Z9hFCQyn+XF4VBswgZiBRUVElS1xXsamE57pSC30QOR8wle%0Aey4cqgJVxR7+yVRhPkkrYcri1TCJE5r+60DJtPQxJ08aFGGBU2hCBevkq6p504zXiGM0V5kHVS3X%0Ai/EpArPEhB3U7M3XC08FXTXZBivtbYiAYku74JlGCZmoEjpJxm8pSUrTiTQl9rg1lD0mj0WQw0i1%0ALgqNf8f10txRD/pg4sKUghosPYWgQcZkoA2pdGywjDHrugjLaLKfiIDqD6MKcF13dAcJpXzE/eE/%0Aaxs+7L8FAPhQN/wNGpDLJgJxNst+F1yfhrJS2gVcD5CrA/X+AHmeJAqh3MZCsLNBImcSDewxZPVV%0A4CxIoDI2tSWL1CBbXLuaoqkd0wxMmkAj7l3GPZX3JdHSH6E84cNGwJ/BQilYgynUZy/pMiC6pScT%0AC8b47zjGJ6oLDNmTtULL14UZpBO26b0vlg5IGwGzuQibznvVCIvSWaDESXlU2IQRTaczaq0oDgcX%0AWo7d2jDa8lNOtaL676kBFhRV0ylIKow95iNQmgDy98BW3qGV9/E+3sf7+A0fX0RFzkByMjcgt6Qb%0AKBNjSpmeHFVtWsKqTDMpKmhVUX1L3FRzq6zWQS7hXfm3apR+G5W2EX8V5j0kiL2c2jTlAU9Zuyzb%0AKJBktTmsNAkcqfJlxqOZruyM2cRc5RVksnhiDA8Uo6VZ+kttyfwq4YTpAw1MHjkRT09x4A1f/c1Y%0AuLTEJSt1pdHWCVaCmSW2Ms6Jd+9VJrRiktW5KeXOBDyqcGW3MN4Y21PJ9ynh0bG8oencGZktluUU%0AO4docs0qaxSLC3MhmuFlTy+dxqPJFswPq9NUiWrNKrzrNC+DEqouSUsYkMn1eOD+ytj2UW0/ffwd%0AkLp6+eWBW3Oo4zK0+7fjpV4+A5+/AwBUU2ze0L1tDN4KmMdrP7ZpCdHkQm0BEQKbPzinzkgx6ifo%0As1eqMAgZ1Bk05ShgNwPjy3D49T6Oktfo5XOH3KcdxggfDqaKZeXNi1hAWk+LWDBh90ByMZ3VsdqA%0AMSLImhg1+Ops2dSUpRF59p6h44VK+qlsXKGiGRtHxJnoBKIUwPc+m+lUCsoedgwVHPYCOpgudPMK%0AWSQtCWh+dBgztvCwgYL8Pdp1QXTaRtdCaXUBAyjtjKe2YgOnZfVmSC3K91EEfRETuRHhK7+57sp4%0AkvAnudJ+QQip0Op1GLgDA9NKE3cVbCIzQ9KmQZABi9c0lolFk8FhIRRaJtZgVBBTCiaMF18Ka4jd%0AvcFQVlED11TbKZabWLA4xVma75hhwjQ2WQ9jEp9KSaxGVzwhhDGnxjbUJsaOOXkaBktn9gumihA0%0Aby6yGQChNAVE4i7nMlcMIM/ffOi6tOmsp1MoJGbJiFADQJr5lLxR2saJddjhvYMx44+/6TSES8Cb%0ALewwu5pqWMLa9R+8gvE3E5O3UhAm3pcqOiEX6NZ7KgeZKN3t+mkw9QVOGBp5XXUH+piwXr95QX8h%0AfPU3fwgAOPhrnD8d+Man3/8Z7Odj8r63V1zOpPqBdXxwcdOPvr5hfx7vcb9OkG0gh0p4ZxR/bOsl%0AQ7yDcX+ys0M2RaosiSosBERnG6ZbxZWxldJ9sd8Y9Nnpj6eBPoY3TEN3iImIR48lmC6q6H5dihBS%0APCuWkywp0CjgBMvJ1hyiW8qZ5f852U+yODVCdTohQlCSCTWejVDsMnH2N7rKpJvqvG9rnVRIwnyG%0AIkpv/ozSoO9BlPMJEzJ0phIyUEZMx3sGmmQ2+06YjqIrm6aL4lZjbiHc1iLrVxzv0Mr7eB/v4338%0Aho8voiJnTInrrRCu6AFIS5iFMKX3tdb0pShc0j2vqEBYsptsmB7gCqQtq4FS8ECLD8hwcKP0fCDM%0AJHQaVnP599nkMZleEoQU7WxUgIUj3URTLAShcBUAKbLyLoasokmRDmwMHr4eaaM2RQrMk2VjYhDf%0ABl6PNlkuYLRkV0QS+azkUjZdOJuiBAYsZP01xUXdXEq/Qjr09r/jPVcGi0zHvbLsGGkkz4cIBxWQ%0ACMdlQmXv5LNBL4dsHoC08FpBsnwMZVSfC7MnBrPmOVp55IwyGTcglMLTN0YV5DfGXit2VxedIjCJ%0ACKkKdZe7qhvIfbvl2wZ6BbbmDfw//YRv/u8/AQB8/sM/wVeREvOB8ePn8Vq//eGGHz0PKObf+Dd/%0AC1/94AMA4A9+7/fxxz/9JkvXp1qyeXapzFKsUIaLG9WE9HThbj/Xgs1qCuu6EHoEnZ8d/e7Wta8N%0A2w/H+3NFEg4aBCgc9tyDMRWbOZoc6cGq8gpTBD29XpbGIY02cSo1lh0vLRbCsHmMhHldTRUSocal%0AonDJnbiaornjIonAlqDxDHWuJXcDppLPzeP1DpGOfT/8tUsiAUbzWdmOI1+rL/d37ARXz/wic9+x%0APre8bKXTdpcp58K/ahvbX3sohmUsMJRR4eF/7xXcJ76X6ikqeQOpSQo0mBjGnPgtYdKbmCfTQxcv%0AY1vEMom9po+3ICkxpPn3tpgFGc08RYMlFo0CgJEXSEQzo4+WiZxtekcbaIQVYDBuYoUhI3RMT/D1%0AhqilTtoXDO3hTIuzLwyU4WY+/vSfTbTPSX7x0BZ0bK7W4Nt0pzy7DRgjFktjxIqzbgSJ52KnptN6%0AFgTK8zWEF+ERIkxpTlWPJ+y3YAgw1Cl3rb7CXse2WS/Jc6rCgM2JnDQ/CoopIkpwKBsDey8J/zCA%0Aba8p5LDrAXNs+KvnLbe73907zN+Ty47e/cHWAvZcwfIqoIuwvYzJ5PPPvsXn//efjIP5/Akff/wR%0AAPDxB8CHYfWNpyfDhw/jdf/Wv/VbwL/9dwAA/97HA4//8//CIyaA5xtOZ6Gwtpz8urbsCdRjG1xc%0ADA+YZIaQodBQgY4Trqjpec+4PKHluu7oLw6nfDgS1in78K+JgoK3mUs6ILW4jzX7Jrp416v2vPe4%0AlgHrBeyw2jHThFYUDWFSX1DTKrd1eauUJkyjMBFETh91QXeFcK01I/RU53urCC5nk1znCdWeMCiX%0AmsdlMBRXhBsMgQkeG8/PWBjMJecSBk2181Di+WdEzicwy+AVsZJF5veYx9+hlffxPt7H+/hNH19E%0ARU6wsU0EsHOF+gq473tWEySyQCiW0AqBl5TuKcUGYgXNLsZs3qmmzaSKpcsfiNGlz4ZGYUzix2RE%0AwGbj0cjgzX5Q4awoR3W7bLHIlpQXmo1Itex409KsXCvyId23bDgOdzavlglQmSt7yKdV5tZMFCm0%0AIS7eaImzpClqMSr5ewLD7tVHbYpwHmk2NgD0pv6Ot5+V2AhMjsp77lpoDbIwgYqmYMKEp0UBlWlF%0AWutohAKwnbD3yRaIar50gmnJSo5g4IhbkgkzsSEFKrwyYMSwK/DRt9Hts4B9d/Pj54/4unog7uM7%0AfPr55/H39QJ6SLkN9hIV+YmtM/RnPwMAnH/0c5w/+cNxLu0Cfx3ahg3nfRzAq1T82efx9R/+wdf4%0A289jF/TTb77Dd58+A8d4/x/88AeggOjalVXdy73lfbw/3fLcN2nL+TbPCZ5QRwhvqhGKQxAFwPmY%0Aoq1oltKNgSfCVkZVe2x7ahBeztch2AHGjiXuXZFpJ4Hl3POo5tWr5W2R6APIhHohTdiDFgsL0tWb%0Ahd6I5AyYDBrtM6BE96zad1CmEEmX9E2hSiApKY5SGLAwzKJZ25qk5YbxdDNtrk0I2GRmbgFYkpvE%0AbInJs+TXlzKbqN9nfBETuRqAK9K1BVuNxJuaXhayiE2uJrDTJ2LIgjXpeLFMvZ5ZlVTLxA3NQKEK%0A65KvS2AoT39w4tw9wWiKWmgSQgCangu8MlswqFnJjgEWFsh8mKCB3vqE7RMxy3LTEgFcwSVyNgty%0Aj+a2mfEeuaowcktnsMS7CcUnUz98mr4SytNjg0oBHyFo2RL771ygvHo/T0iFVBKWwkKx1CGr8N+f%0Ai61gYPpB51NwBpNDBeo8O+ETcFxcHheam0apAuTYdVGG6bRcZVGQRO+BsbmnbYmFDGPhCO/5Loqj%0AVfxAQvV54Ob33r/7r/5t/M7v/A4A4Pfthj/47o8AAPdTcIW97OOO67sh2inffcKGDdfngYG8/OSf%0A4Ls//T2/LCd++PSvAQCeP/w402se2xPuvnD80U/+NOm1P//JT/HNTz/j9uPx7x9ywYePA5phE3R/%0A/0dpIKfTbbd1Ip/iHOkCE5sTJmN6AZnlfXTUDcRRgBDaY6YF9VOTWXU8fQDc7O6BV1xt+rHnTa3I%0ARXRY1wYUNrJ1jzRzW32IZqIUgJzItStUghXVE7tXGdNlQI+rOIkwiyZVzQm767yHpbVUHo/jnGZe%0AIKQv/5jT/d7pAot4t7I4F4UXUTx7ImnsVstkxBWjLEZHYejHAqTR39rn+YvGFzGRwwwPbxoVEB7x%0AwWtJLLbuW7qFUZXMVtTrmkGvRjB66/udjcvhcjPegwjB+aOq2ewU0SHBDnoVz6ai8TSHGhxxbxBW%0AzrkTtNAdrQ/qZFAIS02cmsQ8LHfwZNeQ1eSqF0KhyXMl3jIw2mzSD404KXQMRt0Cu57Np4GXzkp3%0AoOTR7CygjHQrw04SAO8b+Obnez8y7MPKBpH2ptlZsieBnEBoqcLfYKFkiZGTVyXJxCSGvPrPWgHC%0A5MwMcAyzv95xvbpc3QhhcWhUocpgdzCrRmDH5StNo6ut0qSbkuZurnRDuV8pYthbwwe/rh9fDD/2%0ACf7OOz758X4+L9xbNAsfuP/8k//gOwhvuLvL4fndn+CBn46v8YLnfzqOpf5AITx8ymst2bf5yc++%0Awzefxuf9xR//HD/76c/xtd9XH3/7Bf+KN0K32w7pwxXyOG4QL1RMZ2+mt3l+B/XUFkXiksXaNdXK%0AtN+SsgcjvDoor/cHrpeGh1feO23YfjB2DtyxxL5N8zSi+dzBAksH+iVgK3MHq3PH2rsk7RjEaD6R%0As01rDVFJ2i51OMHBn++liW269K0w1cZYdsgAslIGBn6fugvmPBeqghZ2ASLQeFZoVt2mMggQfU7G%0AezRYt7IQMSYlWG16wZtpSvfxPSbyd4z8fbyP9/E+fsPHF1GRGwxwxdZpiABxNKbZibcDR6S614Jt%0Ajy2wQDXEKi6oWT0UgsqzUO6MCCU8kokyIZ36gEJS/eX0OGCIkWSp5NKUp9aEA1ZLViavv2N1FVqq%0A4GnYYwWIdFxmTiFHMU5cekApnNs3M8fZEd1v/5vtCIEYuPSAGVFseo4b+A3GTlxSVaaFYV5lYK8w%0AP8edK8yVhp1GWLIGTc+mjS8W/wp9g4uvWS6ayT+DQKLL9l6nTSkMegUDRwBP3+kvD4gzWEae0zU/%0AO9UZmrvYA1/aXaU77oewWFU1qM0qlkzSdOtJBWFS8ns/e8HLP/4JAODl2+/w+scD++6doM5guR4d%0A1y/ck/a80LcT4t6z5SPhq2vAIccD4I+jIv50f4V8E1t1YHf6Ih6/wPndqLRfv/k0WFIfBsz1+Tzx%0A9TaoLoQjvc1rKUnzu19nKisNhG0PY+iBkZNfbyGetq4bJ9xoZcuKtl2CmCYKDhRRqOP6j287WhvH%0AKRDUNp+vKHAH8WnCi1EEiymaSMII1DHph2rT9ljapJRycUbKuKeSPiiCJhOzVprCITPCFn0Urpgg%0AiKUV9iAZOwxoCqYtoRXmyZdVMZzBnmJCdcVqLUtqlKtdm59/BaEmxr4oj2Ejr8C/DiaQLvj69xlf%0AxEROy8RQZGYXmmg6wnXV3M7zVvNylFpyIgd5HuQSd7Z6deffE004odacCK+ruXQ4lGyELWbGIqka%0AlJTKjfcKXJnL5KrXOsIgxA2H+mN6KVtBqhNpIjljgl56iBl75t7N2WA0ZIMUi085E08xm8MyAAAg%0AAElEQVRHOKuJTKhSpnwPOGIqNcE8zgFGjJXlpF5mE5JLuh0KEYSnItIwQyPGdZwY6IqLxwJnb3tH%0A/o2gAJblMxrMt9TyuGAvPpF/vqPfH/l+YeFQnwnbwdkgJaooLrllYaCNv7dLkp4qMgyWxtsVbKZp%0A4LUxIE5z/NOfveLTH/zT8TfXidM5yqgbTr+mY8LzYIkngmyGzU2oPt4+4vjReOhNBbct8HqG+fv/%0A7Ntv8FSGAdaxbVCHyI4f/wBPX3/Aj/71vzH+/XzLe6Rd18S/Z38RgGbjkwsDNcgDG4QZze+r8+qw%0AcDKsBXUf7y9cJi4tQFiAFlTsdYNEAACVNBRnIA2hAEM9ZphEX8NCluurosnRXg3fxi0duoUp4wcI%0AARg2URQERj1gqQzyAM1zQchQj2FPsdxf8bpLLmm7OnrrOG7DEqEufQQ4bAIAgoLu91SpS1BMqQ7X%0ABeVx5nx27SCZ5yIU6QYsBSOnavz7GJK/Qyvv4328j/fxGz6+iIocAGpEp9ls+CkAk6DpKZqv+GWN%0Aq7KFmWL8hlGy2r1iiS4zptzW1H1Lf2oYIHVD7247CUENVVeZvsTQSa1jLCnbTFleUyRu+8H0S5Pu%0AtFbRo6m+VAnhSSKSykIYO9sE+UfTh4XAoQDtihpwhgIWSTLqb+S/D5tMFbMCyKzuc1dnSK9r3krS%0Ao0gKSAssbh2bjWfiWZF3RtLeCs3PNeCqCX0xrSnlFXyEypQgUd03SdaMtp5p9dBBAwOA/mjYnp6x%0A30YjcK87qle++37AvCpTnekzVQFxEY/JaMGG0lCYUErY0nZcriK07YHta29WloLibBq7P0DeEO2F%0AcZmAJHaZnJFuDGAPrxQQxJv898+vee7qh2c8/XBUhM9PH/D1D7/CR1da1qcN1+v/x97bxNi2ZOlB%0A31oRsfc5mffe915VN027bWSQLCYMPLDEFAkhYYRATBAMED8SzcRzfgZMPEEIhBhZaiQLmIBHCISY%0AWUKMGHmAmDBAsml3211dVe/dezPznL0jYi0GsWKtyHK76z1X0X4lMqT7Xt68mefss38iVnzr+xns%0AmPN2xPUixXa198jJmSXnWd1vP+0XpMsF96kqxh2nVY6aMrJZ4jIzOs+dSR9OTgDQTKU4/eBLHp7w%0AAKANh4mIzuMZeYrZLhGfB6JFnTx2nMVN8RK6MUoGXBqpUbo8LBMqzZxcqJNmJsCMdVwSrNgsbgGb%0AKyabpKn7HcmiOO2wHbB5tSgEyS2vBalM9Sy5zTEBEVnXAaaEzSr66/Uhmr0iOOfviKDP419C0wlL%0AdOO3L8i/PxP5xFkLsU9sDDh+3RFsg957ONupAusWngJXZ6LA3RL7TcApFISJKZrqOUFKRjNp9dli%0AW5cow43DKQz102KiL607D1ukDbzZXagQxxwN9jGZuT/0wqP2TzXYKKOLPnH97Ph5UvKFrwALJasC%0AdcIZDDI3KuWhgiM74STxcJFGh54fNlx+OBgVUoCXp8kMyhBd3BBH6Kn9Ply+rRI4fkewVphouWnH%0Af+fGdPDFLSliNXq8dMfL+VKQuv1ME+fcnvXArXVkm6VK2rCZP/i2Z8zVbssJV5vwLvsD9NFghnuD%0ACEEmzAZCmRMgCcgmcpY7CDNw4uYQ2f5APt8pJxytYZ+q5C7BQGg9FLtVI1IsJ3SjH/Z2Ij2OiYA3%0AQacD52H3XmO0Gc5w1thTF8Y218NSHGfl1iwGbVhAJCrY5nOULpiZC7TvSHZeThWIGWuhiFNicQr6%0A2VylK0pgndBIRt7e2bmsuNliUwCUh8k2I9cZjKJBHMvPKTkrjAi++By1YXKAcwGyFReqPMzUYFx3%0ADbper6EgJSY0C5ohZqe6jmnBioPWwkiNBw13umBmYfB0xSNgK9OsT1APg/uO07F/FYEqUOzea1DQ%0AhO9EFyM5QZpzGyekaX6m6kZ734V++AatvI238Tbexq/4+F5U5IpIZmEKe0lmRvhBrjTV7lxxXeAI%0AwIq9aUGZ2CtyTgkpT6YGfAVMQcMG8WBu9Nn8a2c0YJZGXFoChJmi6Gai2AbK2Dl49zuzB+KKIsyD%0AGL6aE5NX5wOSmV3tPLzBKaKtMsK/eLfP+MWX7/H+YVRyz5+e8FEteb4D4upXhiIq75Q36BRgXQr4%0Ai1GVPf7WV/jiH/9HAAAHTvzIrEI+/qRCwCFiWv8rAk1R3c/jV4pU8s6R9g4Quqg3VQczJ7bROq99%0AyVCDXOQhg60pyCBXAOYOnFXRDc64tY6XF2ORvHSoNTEfLhve9/d2LAVsDT7hAkiGWlCxUlmavQxN%0Aky1xB9NQdsr5NRKs8XreRxQaBtPh0nZUq2Tr0VGtmSb3CrHKW0hQ3fu14W6mVfV4QnsZX3/48j20%0AvgO1BzvOFLs21YAa0uYMlEvJ0ezkBFjlCEpIGj4gpOKpRtv7dygP41zQceLex70j7QzojBic2HfJ%0AQjR2ZxjPgYlfUS6C9myVZ1VviA5V56KOVsHdko9arch2zDkl/zF0ARvvvXDyzystdqwqinrW1wHK%0Ak8zAyRuf3LpvjFJKrgpu2gK66x3UEcrpjVGKCeNUFuV1HelNGDtxWu5bTuyHn0TcM5+WhKJpl2sf%0AAH169C9G5b9ygiBVRZtMAILfhKmUwGlTdvMcXbeqWD/woBi6jy+R+/+mnOCCNhIkuw22xMiG4XFT%0ACANiE/7BMTEPSCDwkBn5lDgWCGUNCXIm5C27W5qK4niyLbme/pBrC7xdEIEPPKwU7XMlY5oYDSxt%0ASDapb2C8fxgP4z/6W7+JX/vhlwCAr//wJyD6EQDgdu8QcxIUJNQGpyMSwdPm056Qr+PnHr+44PEr%0Am+ROATZ7MKmho0KczrfQCSEh/2aBThERL/JpWrzMVYd82u703mXp6od8XkB+TbCHXJ+Z3JOalA3m%0AmLg2od3GhPn88SPOpzFh9FZx2lb76Tzx+P4r+xzX4Z5YJs78DvkyoAK6PqC8H9+/vut4eBivtaWv%0AUWR4i7dPP8H9m4/jY9079K6YOSbnS8Xts2HWTXGaIvCUjt7Gfd9JnOlBteE4xyJUzwLpF3Q75pp1%0AGKVhhJXsuzFd9gsuZm52fXzAg6k/pTa8zLxPLuDtEXdTarZ0uB3G/nBFsSLgVBriKADSj2BbkUFq%0AadJd8yImI2RTqW5LaELvL+gmsiKO55ESRrFjWHhTdcfCYm6GwCg08mSd5OKe471phFeoDsn7+Bto%0AS75ADSWv/ZiEO6iqOkxTcoFYIalnhShQ7LyKAM1gPVoWGAK7KFC7uMMkYcC5U+HciJw1wzkH7q3h%0Any69OYQrqiCKBenbjjdo5W28jbfxNn7Fx/eiIocO7wTAuMhLMPHseSVOXjlO+jEwVtnVY4YoKvLR%0ABlX/nXUDbz0LPFwStn1yrxvOW/cAZWZ4Z5xBiGJx6SwvzTpKCVQmGyZh2zeUfcrqCdPvpNexNQTG%0AVi7EBBHI+gqy0CEtnoHJHZFEJATMs6SUXGbNKTunPBeGzOR4ZXQRT16p/YCqeTenimzWrfK14vlv%0Aje310/mEb34yJOb34wldDxfiEJp7TigqxFgQwCrC0WDpQB2WIh2JK5NLza2D2kwPovAzF/WGF+8b%0ApgcwMTA93ruMJuO2WYza9ojjZna3O4FmyPB5uk6gP32a1G9wrlB0XKwSaztQ26jCm76HXk1Kvxfg%0AhxbD9oNfx7vLqML55Uc4/3DsgM6ffEL96R31yRgpUOA0WfzRPE2mtepMpnzJSNOY69iiOZwTaGFZ%0AXfctKrwS7IjEJRqJXbyizXswjNLlCi0PHg+HlzvubVbLGWr3SCkXJB5VfKKCqVOSXIZXy2zuM7v+%0AQ4jCPrrsSLabkQNofexgUBXwZ3iIcCYLBErecMQi60+phBeQiHPgtatXypkziBnNKtmck7OfMm/O%0ATun1RDf4K/WwKtCUUbbZvFccx+mCpN6q714DMBk7y0mYIEmLOGLscnURAc17f9u32NS3hjqfFWWf%0AW3SBb15NbD9nfD8mcoJ7G0iPpO3Wxf3IUxfw3GJxqBwNTfmZsdLupt9Hd3+TxILd4Igvv3zEw7tB%0A7fqagPvzPfyel0Vh4G+xKMwhIg75GEA/jl0q7sfhCtJtDyEHlwSeNKamLsrQV66KtGzD5gU2CKO1%0A8GvW7vTDv/O3f4yXb8bkW19uePo0s0sHNg0AXYZRv+dpikDTpHueoDwm6Oc/vKG/jO/f5I6j3uyc%0ANoAqwHOLWt3BTigmdXBfBB7iOajgCG+AMriJn9GUwt+aVH0bOz727Jtkvw6c4VCMNgFlQrrYeb0w%0AKI9rfME7bJNSctwhljbfbieqxavJfbjsdYNWzu0B94tBM1fB8338/nMnPM2X2jLIXAq/+MFXeCzj%0AQlw3RqXPeDGcWV+qe9gIE3RiLkmxGwRAiSF1ZmkGfPJ4fUTZii9+yMD1cSw22DL2MvsFjO74czgO%0AEiew3YNp28CXHZPeUpXRzXyuikKO6dkOFOsdXK7ioSJaMs7WcRo8UVXcWbB39YCVrgyagHmrnpEq%0AtYJ6QHIDqVlu8glxluTU0USEVALvnhBsa9XhmyqCRMkXuP2yexGjAhdNnbU6tJI0IVs1mJn9+eCS%0AQI2XnNCKPBliWGDfReiTaHH41xGd6K6cOWEz87n9evFovnqeXgCegvAlAl4JoL7teINW3sbbeBtv%0A41d8/ANX5ET0TwL4a8u3/gkA/zGALwH8uwD+0L7/H6nq//LHvhaWLjN6SFRV0abb2O1wbmwqm1tx%0A0tIUXJPS/YUdgolGnKg6yX+/XLHvV/vxT+itObQDUa+Ku4pv/Yb9glWxGr4O6IDYtr+fIxVnxm9d%0AVL0xxVtGcu/mqMihGk6Oi3BmVFjs/sUk7AlDqgnPVuFp/4znj7adaB3HdAxUOPtHlbEEnqNH2NZw%0AY5tN2LPD9C3oqTprQ7lBtEIt+R5aIVMsQ93hFKXu3O11ezkudjB7OIUTY8nJdzCK0QAEAO7dPTZa%0AF9/ZZGLfySXSxdNxvMCEI8rjQ4ixegLr5p+xvYzPe/+kePlY8fx5QCVJN2wGD+Tre7RzVkzilW+5%0AAA/7eMfLDwoeZ+X17ortfUW3a3EmwukxgeJ2yu/2qye5VxV0a87mPeHhOnaJDw8P2JjRzYDo5XwB%0A2U7p/faFQ3f7dvFnolx2XMwH5KgtovgMonGHTSbf/d6OO+Qw+KrsXsXnfQsBV0ropNA6G46n2+h2%0ARRADwCATU5XtweHNdj65AColIJXgTIMJuUySQwKbvUFJOZxGOYHt2UwZIDv3XRScMjar4jNlh1Na%0A6y4k7K17c5WE/M5XHo1+AGiaUHRDWOLCaW2+k8R4/qcvkmRFFkMLgIG7TI+olJFmPFzOHlydmdGn%0AroVW+5CI0vsu4cv/wBO5qv5fAP68vWEC8HsA/gcA/zaA/0JV/7Nv/WJLFp5TzmC0oulD3cVvAgK5%0ADzUtW/XhNxzwBHEIbFTU2RIkgpt15T9984TjZXz90x99jafPL+gzbo2TTzqyhDEo4J1wxmvR0cQT%0AMw+61YSD9odr0JhKw+E0RY1oOQ04YniTzIlcbDI3CENp+VwhpHg5THyCATW0Y04eQVMDre7ggJKi%0AGWCvTA5VkObw++IGTBy8n1Aef8bfa/gy08JmYV1wQ3UKW4e8XpA0FkvCYuNLFBTTlNBr3NSO0iiP%0AbNTx7oCoQTUAZXGzf5Ci2pZWVV2ssT0y9D3Z14p0BW7f2MT6ueI4B83wbFccx/i5o+642fZ82wkP%0A24CvNr0j7+PAChgpZ7cnlnpAjKoGVVyM5pf2zQ3XunSoLQRb2h0yebhcsOXsC2Tv1e1bLTEEAJC3%0ADdfHAfM8fnjvk588v4DqxJ4H7XbS/BLUTaugoWrlBMeuMxWf7EfRsnh61xPn/fRDSWbOlcsWHv2J%0AvZgppaBZr4D0AOGMe0SDX6ypoRnTRbOYlA1A6xFbl5N/xiHcIveU6VBnhNRa/fgB8kmVUnK6pkh4%0A05SyoWy7T+S99wX6hDNleuu+2BHI2WqJ0iu2SesNMKOtUpKry4EIxgDT8gwsSudvP4//0jDyfxbA%0A/62qf+u7rCKvxlT7Lbg0FXKqkx6nU3ykM7hPZ8Cg7EGtuemTXFTpwz/LeKNMuJtS7sc/+uT40jdf%0AP6FWdUqWkjpWJgiaIElUmCTwi87Ebs5NhZG3jGQVU75s4cSIhDSbei1BLGWmSxhzoWs0ryAgFahV%0AuCrs9EfmDWLvX4Uxy2jpFJ7IIj4RgEcyivvmZ6DNjp+QZ1aWC4P3SR/sELGJW+/jj8yMwer0w6Gz%0AjGMOoyxBsl2TaALZ50qax/WxLtlZm9PTOIViFqI+eSfwktQEl6KrELo0kCkSywZX/t3PYzGBqm4H%0AIXuGWnO6fLHhi/dXvPv1MRken684PlnI8fOJXj+Nc3zLwI/Hufj8ALy3c/QhC+TDbJApztuJl9tY%0ACI7j7kVE2TdXr6YcCTmgjM0l2xuK8dkfLxdsmVEum5/L0wzEpIp7noMTtqstEKWgWEW+tQbFDGER%0ASD/BtkhsW0GxPM4thfwdJQLNtcH58b2PidyVzCKLlF5BMlWecCM5CLlff8nFHQPleIK0Z2A2zVm8%0AOmqtQg1XT6mil7lLDZ9wXUJcSipj3piTtAQ1cYQ0z8o7Jk9OydORoAiChY5czvBjh7tK9h7BFikF%0Ajm6/aF8MB1VHuXsozXvrYNuBJUpOM+TE7h+vXeO+/4dAP/zXAPx3y9//EhH9H0T0V4noq1/Se7yN%0At/E23sbb+CPGL1yRE9EG4F8C8B/at/4KgL+MsZ78ZQD/OYB/54/4vd8G8NsA8NWHLxb/ZDjWl/OG%0AfJn0JoXZO5sSdHa/Q3GpGCurm2gRfJvTlyo6EaMbNHNUQjP4pjaCcHHzIoU4Ntu1L2rO8A+mDvei%0AUNbFhpbQ0EBWWeC4uUKNOfkSSnsCten3rEHZaxh0LQzIZaT6zPcHXDUpcP8IRQJNbEfZ/SpUqlc7%0AnAjDqGsyShYtJbk1OfLOoDLpfxVd7/b1C7TffXst0hx3FJFXarXIhhS8Mk/xLe3AKuf1q625og4L%0AhavVFjajrTkNUzuCHUAM7R1k+G3u6gpEVEGaUXcaBmD3szrezUnAKYHfGc69A8lS7fOLor9M0zAB%0AsZlWfbzh9hN7iw8FYtXW7X7i9vVnvFiSUVfFxWCHRmHrOj6f0Q+3hIdpnZo3JNtx7ltGzoTd/Eq2%0AsuHFStzbNy/OmOq1+67jfrvhZqZPT0/PuM3jAFCu77A9fPC/O6tqYYJVIq8Qq3Sc1qc6W0Pv6sVn%0AShllerUsqfarEVwXDV/8nJG3gf1zZrQT0DoZSx2c7R5l9ue7d4XUUMKmqRxOOfDNpMilYN9DBDSf%0A2yMfjpGraCg2F3GSiC7wkUIzwGWlF2O5XvP92anJ0pvf9zNBKM5Fihi31rHNY8xhxT2spe2+r9EP%0A0u9Qkv8yoJW/COBvqOofAMD8PwAQ0X8F4H/+o35JVX8HwO8AwD/2p/5UPP+6mrx35BkAXIpvNVrr%0AMUPr0kjzvslshAbzUxWOiRElqL1uB+LBSjuwNDWbhJy8aQfN5h3BJ1UQIjyi9sVDHNPKcfxbSsiG%0AgeZ9CwwzE3RyWBc+akds4ygN46bJx0tMHg6gLUMnNNMZpNHU7IviMvlEziAWjz4DdzfQGjizLagt%0AAhzO8yO6mCy939D7uUAr3c/fUNct12XNUp1cdxVfbFTHdnlucVXDLGnoCWyr3WWJ2BK/56XLotoz%0AKqjj7ytfHeA+aV/R3E1EDnlUOaxpe7P3f4HQmHSwv0NO4+vUE7I1dwuf0GkleDyiG0Xx+PSCl0/P%0A3hco+wVUJq95cdqT6pDTthc8fhiwTqEMsf7GxgzKNPjr9mGqNbclAZfLuKfKw8UnlvM8cFph9PTy%0AgmbHeECQKfoKvTNutvDdu4YCQIFzHmMXjy+staE2cZohiEM5vbPnVIqqX4fWO85jOv4l7Mbv3vZH%0ApKzox7wW1fN5mQWHLUSC7lAprYZrEh737S7ITA5jblvClmboQ8JhkIu07gsUjRcfv19DWTnw7qWI%0AeJW7Sz6f9AWvVwSE2/qQ6895CwCO2R95ISTrmeUt3DlHODDiPbxN9CdLP/zXscAqRPSby7/9KwD+%0Az1/Ce7yNt/E23sbb+PuMX6giJ6JHAP8cgH9v+fZ/SkR/HmOh+ps/829/3zG3yL1Hg7Gfzbccg7U2%0A153uvzcq7Vkh6PIzr7dFo8oPNsqsHrqIq6q6jq2gB9f2hqYzdft075AMctrUqzWTECZdNAx+vLmx%0AFWew8Fb8cwnUDXNUyK1fIQqdhlBEUOngeblE/XwRJVd2ChLE464iFZ3QnerBPP2hJ2yjUFPVSm1I%0ABufI0dGMtVFvX0PIBEF8giiamoNyKP6esrTsvfGpCl2glezbTnYjJmCIMSYdL6XYkuaS3eSsVni1%0AZ6cCgF1HjSvetPttIghjtdYk4vRKDutT7RCt8DJNJRSJckMmE/fwhmLnLqE6wzL3K7p5mNw/P6PV%0A5juNtGeoNbdbO72JzSm295e9YLOGZmqEPhvbZKIYO0etN78P+VqwGwNme7cjP85te4LUsZtiBq7v%0AzaM9JWgpEDuX99bw8Xl4ujzfDldNEmXIbPaVsjxFjN6bx5h1kWCCpUWJWwVa2b/uE1tpPXbNacO2%0AvXOW0pYqLpfx9X4hZ2jdnm84bUdRawjZBrtr7gA6+h3oU6m5bzCUBoUZYhV5WyAfCNwbvNfmnzCX%0AMiiDUwndI6KZmTxZiyngkzXVR5oM5skkNmjEu93PO9LN7u+SUSY0A7hpF2dGkpjzvu34hSZyVX0G%0A8MOf+d6/8Yu85oh8soerC1CnHJuD3/0KToltOxGDEDitSPcHXVWd26kiOM/AzdTVad3+TNViRzzY%0A8ZYi4hMj6eJ7xsH9psTgzEFRKsmVa1LgdCXliKUSgU/kLOwPfG8KahHlpaoLxi3oHmYRS5z2+BlY%0AgiYwYKTUZeDmGPh5t69Fq/PTqWPQwwBkdGfMjMCBAzJfWwSYfs0c3f+xBV4WO5/fOzymrneA2aES%0AThRquZTDaqGkwMXRMa0OUo4miCgGhShNPrD4LN97iwxJBSLzPDlENGL9CpzIoM0xWGWGGPX1bIwH%0AA4ZJGiadPtULxIIV5H5gwxorFn2Yfpx+I21bcuOm/XrFbsEOOAX9bnDGUVFPoExGyl5wMSWydDjr%0AhBK5GT3vBWJ0yV41uNplxPpNRsopFTdT7H66PeM4Jr03Y7sazAPCpJ3MTFn2xRIeHiItpOWDzRKX%0AmGT2cMgZMK0qtlyQk73PLrg8jJP/+Fic7prLEz59M5wgz/MWkxthYZYMFte8xbQJTpNn16M6zKQr%0AVRlwp1HNyVlRZBkG8982bODZg+oLcZfh6uycS7BOdDx70adjJJtme++4T5YRwe0giChojQsz5juQ%0AVt6UnW/jbbyNt/GrPr4fXivAa3L8kkg9G16k4cEiiykQov8B6Nj+uP1pl9jqE3mFK7Xi1dK+Vvfa%0AMetaHsas87AWOGT1DJao8CSUqIQOEgbNIOd+QvfgfufpRXEh3+61eGuo0DDjweCpd1mrT8HseQ/F%0AovnRJMU0/lY50dtUedYh0IE1/VRGgtA4Ga5GVWpQmQpbcXOkobadXN42eOizNZaiwSmqWPumrtXp%0AtJjJN8QPYWAHcxsg3f3FReO6Sqtos/nVKmatkvLmOxtKyShP9nfAdw0pq6fagJpvmxlL43GIDiIW%0ADAC7eVqamwBIWmCtfqJaQPPxkVCMQcK1IgnitU/F/W5pMl1wsYq+5IyrwSnXywX79HmpJ+rcAXy+%0AgzNwfTFGy767p4i2YE8d9yf3EnpMyRlSnc8Ii1YFC9AwU25aVNToqHNnJh1awwu+bNNMa0BRs/Ju%0AKg51iITvigLOOqm1u+Vy2XawWd2SMOpdplX58FEx9pZix2ZeL9oJ526vVRr6ZIjp4nuSMlJmFxPe%0AjgOHXZd2Px3a4VJQjHBAKfl9kEt2kgFnxrYXF5N1jdB3IfIdVN5TaETKhnZOnYIMM68Ju6QQLvHZ%0AcJpt8cvziwuNUs7BY+8S/PTvUJJ/byZy9+EGuaMaLXQ26eI0N11xDuCVl69icT9cE9pfTfgxwY8w%0AiPn1mLAmw0NVfFGBimO+gjAlAhRtPvwtmBK8peGP7YbxBJ2UwXQib7aNTRndMM+eGsgpWBSxaxiv%0AM9+SNUx5mCb+D7A20DxH/Q70u32OFuwOZUOmJgarAOJcOBqaUsRlNfjPEOmQGS9QR1Au1ZEoAvmW%0Ampo4lRKN/BgH+hImUr1WNI0Ffd7HvZ44bgOjPu43v46tNYdleh0G/rNHov10ZhGRQGnGfXXkSQAh%0ACfiqNmgnP6+KsEsgBcj8wOVQPIsZkx13kCXKn18l6FQnHxX1dqCfBiMc4jgvaxqQEICsjGLsCqYS%0AuFgP9k3ZGEjZsfRh6TA/vwA2MTw/PeHZJi9hdtGRaFDijntFp7sf572F2hnMsXCS+j2JzE7FgzDQ%0Amy9qaOrWB8ThCKpAsL3O5pDmpWRX1YIIrTYXmrUqOI5gPO2Gl0s9cR6T6goXBK1ZA6VsSDn5/XL2%0AimrXtS3Rer3XEU2IIZ2fLJ+SssNajx8e8fj4gMMgkJdPTxH7mxkX8+u/Pl6x2ddKjBtb1sD9hHb1%0ARW1E2s1zTJgTVzsb7vZ8jgVpYeZ8J3TcXvo7/8bbeBtv4228je/V+N5U5E45XhcjCn7mz1q8rsPN%0Ab1St8vW2x6skarf2JHLmBDNi9dQ+tvlzG64teNXavPss2p05ILKYZilc96IMEGswDJS9cu7aw/lW%0AS3x2CPI0AAutCKgzWBis0/8iI89UnaOCpoe4HJhrs5wntB32Hh1pOvEIw4AHO3fNIQhO5NUTp+RN%0AmiFgsg57Gunl05aWATcCwiouAsCzIj99pwlAHL4g89dwo7FenSFBi+eOSHjQtBaRXq8NuBRcNvey%0AIG1+H/R+4jwGO4OpIqfZQM8e88eNh9WCk3ixGKNF4os0gZjApD4/w1AOtNsH8HgcOIEAACAASURB%0AVIdRofUKtJfq2+2zLg35kpdg3xyeOWfDOZuztbvBWnpISFvyGDZwNMbqy90JPM+fn9GL7cDKhosl%0ABN1vB54tCPnpdgxpg5nENUo4JqFExREvSuS++kgcOoHeh9/KvDAUO2kidiigq7gsfWUGIYUnSVc1%0ANtH4ufPoqHXuWp6ReHqa3NCMgSPaUEoIoxzqFNjuwM6fKJJBONjhmem9dvdgadL8GcI2WGYAsG87%0A9rJD524qF6SrSf8z4eH9aM6+e//OYZajVvecySmjUo25SgJuVIr7mrrgtPuIaIleTClMyv6EBUG/%0A+FA4bLKS41e3sb5Qzgixtacxk4yX0TnxL7P3JA4sqixe3mMsFtNKsA1s2137wqiKJLxDxiwb0Mrc%0AjoPJvWFAY2Mfnfzu2LAIORaccvEkdm06rSeAuyJVYzTohqIMmJFQag1kbIP2qaI9za58GsELANA6%0A+mGUwX66B0u5bNAtGCFDLWPnj8iDKcAZapO/CjsbBJyBJO6fMbr8tkDy0q3XEOEwC+IU0SQkIBEP%0A322jqtGa17pkKgLiD822bQ5xpZJiIgEhp6B0gYE+F2GR8O4g9eCQLuK0vpTGdRHH79m8zwcrgQ2O%0AwKbINVLZsy2Wx73heLEF9VZxPJ84DRcXJSRjgTRpOPq89uxUPgJ7KjsreejB5boBW0K62KKqgMWE%0A4ugVbU44pGh2f9/aCbHXenp+wdOTUQzvB4QyMk2DOkSuaBVns3SEt/hRD+N8AufRUGtHNebJcZ5+%0A/DkVj3pLRL7w07Y4+5UFpukKpgKxybg19YLo/tLQxbJQ+4E+n0/uoBl+kbH4vACFC86p/qXuJnwp%0AF/fjITQclpc6elmGY4PxYvRaZkK9HVFZEmG72OfaMor75BTvjdXj2VlwRISUsn8WHlap43xrzGnD%0AvGs+K/RqQaRl3vu24w1aeRtv4228jV/x8f2oyINyDIWEd8rSiBQJdgTxImldfLtp+Zl43dj2+5sQ%0AnOMrEmwYQEYh4Yna4RCitEpaEM1SDThBFG7RCk1QofBG74HYoBFwBDTBVpHm2/gDAPkAHrpVZTVB%0AP1X0b0aV1RuN1wBwfP2C88m2dZcLLh/MQ5sZ1QJ8z+dnqPk7J30EYQ+nOIJXngp2wQMhI7paGWzh%0AzZQJkmnw4gFwFnCa0Iy+uhZsHt6kPaxXRcMTmkeTJy9MBt8uL81pVUU1bn+H+F6ZpHlVRJwB1Vde%0A8vPaJyWHiYgEp0WEKScXTQ0OSwKTwSMdsB8blfdsjBEjG9NkU4J++um4DlXw+dMQUOF2Qz+GnB0Y%0ADe3po/18vzv888Xjo1u8SiJnjaALLjO1STOkCXZY+PPD1e+pz09POCfTJDPI5PrICXdrID/dbzim%0AX30CylZAxkK5146b2TA8vRyo090zZzRPuiK/b++3A/VszlQ5W3NYMqeGfQYXXS7O+tgWbxlKcDJA%0A4gRWcqfRnNldQFs7/D0ZxV0uBo8qOOmz6n25v+Bhf3RvG2zk99GWS4h7BB7xOO6BSW8jh8GeP7+g%0AndU9aFJOoTM52iuod+4IPn767A3ZeeN6MDPRcszhxcQcnuvM4RdFiIb7n4gf+S97TAvNMacHHBFW%0Aker47ZjIJ5wijjMCYxvt3Auy37PfX7fh8ybQLitKYic6GBq8GGXFRYzkeBGBNd4hrOh+1zGkh1KT%0AOTtbgSiBjea31YRkv8+fgWRzwXYDLnMifHpB+/Ez2me7UZGQ5rbum49ha3peYQl2KPuGdI5VoX7+%0ACLE7eCuElIFeZwycIpmPdckXpIkRn+o+IHt+QLLtZdsPIDM0G9NkUxRj2lBe+hW1I0+aTTsBVyqG%0AOGlGfU12zEC/YiEmV3zmZYEW/xld6KVKADo5K4FTdry7N0I7wixp/gxldkVdbQpCRspGexN22p4o%0AcM48SHTAQggysr/Wp0/P7mlS5EBW8QU+MaM6m6h5BF3PBNikeraGu+Gs2prHk7F5rczPvJWMrUwv%0A/vAJqsxOobu3hq5mBAdxfP2y7eB9Rzfajtwqnuwznu3EzSAULnnmi6BV9Un1vB84byeqewAlP3+C%0A7nBnSuxRa5TYI9WEyJ8bSvwqPGU809PYjMGYBnMZRHMR7iizgEhp6WVV9CZehIgCPOPZOHtPjTj5%0Afcg5gSfUSYGvExRJxK+rEAVEp4JmCt3jrGhtwjQhgKrNekBzfhGJuY1paQKGCj3nUM+upJU/aa+V%0At/E23sbbeBv/EMf3oyIncnK/aCTmvKrOiGdBblJ8x1bWFwIoGoxY+57rFkco7G0b0OauCICm8EYQ%0AUhe1MOJ3pCvIdfXhggZil/qqDgRgFg1ydq8Qy0Hefb8kcjiFPwnSR4vCeuqgm23pPp9o37ygW8VH%0AmR0aKRrVV79V3L62zv3lgmZsBbrfIAbFtOdsHPLJjlGHmSgR6Nn4x1k9zm17zNitydMvZXC8J2d6%0AB2hSgxNQJ9+6nc5VFyVnDqho7Gih6NSROCq5KYcWwQgWAZCoYDPYgEn8PoAC3cMzGEBCnwoTZGci%0AaGPU27ThrShWUZdLcd9eFiClCwhTiKKQNneGhJRnhUi+GyI6vXJ7vt9RjUtcqOIhASX5zef3d96y%0A+6OIKu7GXDiPAy/WlJRece3mocIZKQHPNCLo2nl65X725slH9y6oN7uRzhOTkKEKj32jPYMuOdxB%0AW1oEVYw8rX5zDq8QDu8h0Y6zni562x4ewjo2FxcOpZSQcuyeXbwHeDWP3tEWzyT62ab7ZHckWtKG%0A1LHOJhLXXsff5zORErs7aG3idsa9xk4n5QRPASINv5/Ew3PJ7aujclYNfjidbdklErrrXfqQ8k8h%0AYyIUb7wm/x1t4qgCp7BzUHVU6DuN78VEvrLIIMt2eYlXIwSuvW45BpluPlg2c0+xisRCAA0FJYNd%0AMdorQ/tUbI59jRvYJPbuuwKu1GMl30ox0ytx0CqOYcQEhkOBZ2NOZMJkk12hwEfz8vzJDfh6fK1P%0AFX1CKw1Itwo954qTMA01S1KIeWncjgP3J1PB3RKa2YeiNd+e9vszWn1xyKdsu1PNUibQsLVAPQjd%0AMJ+tZezv39mF2NGouUkQZfYJlxA3ZxNx5Rp1jv6AjJ8cXyrAQJrezxrWtUA8NCIh/NkuWzBNOKHZ%0AZNsaAVocZy3bI67XccztaOgyKHf32xPy/Lwc90FSBmrGeZ/e2wS0mcOYPf0GHGkut/MFp7Eg0suB%0AbU7kqeHkjqspeS9dcTWvlHLZvLj4/PETjs9DXCRd3HM9lYxmQqPjOJATOSuiff2N281WJfQJsbWK%0A26RFSrBOKCecNildIGDpOOycvdxiUeBE2ExZmrYNPP1kwOB5EzdBKdWnr5KT2+imUpBnhN5ePNaQ%0AKIXSWnRMxhgp8qtFLBYB1oAu7dspu6q4Sx+VFwZE1e3zjmsoobTcipviHbcburGHtPcBuQHgQp6N%0AqaCIGPQna/49koBUxFlNC9sSRBSZsq1BW8BqnJI/E4OpMu/XM2BjCWhHVHw++y7jezGRA3gVmzRP%0AatdFFQU4LYeIoqoTdUMlcV33BJnihlBdjOQ1+wMsHY5ncSIoN58oNHdQ8g6lT/AEXyvAQl6hvPbg%0AVhCSBxpwBzYdN9qX+T2+mF7XHw+cvz+A8f7TZ+iTNabuLbKLkUAtbmJmBMc7MdSOV9bqh8KMCqye%0ADZlIhuvb/PzagLud1wRvXOIFYItNy+mC9Mkqr73gumX3Wa+U/bbTfropElqCWlmona1itsp5njse%0Azoce0qHi1y6l7OdStMfOiNhzF1MqIKv8UAnSC2S6012+wPWr3xi/XxW1zRi0z9ius9oTl/63o6Md%0AOkymgBHAayetayh0pQOHuSIe94pzErFfKnbjjm65oVDDVMbLA6E8jIUkaccxG9XPNzzNxmsTbNb8%0Aer9/ANsiUNFQD/EK8d4adIYR7xd3KWxdcLeF+6wt2j4M3GyB2GsFbZtXxWcVb2inRC79z5eL4/gq%0ABJoWDmUGI8y+DzsvumwbrlezEdguiw0Cv4oOaJNuWQpY2P/eWoPYc9Rrc0sFZl4KM3GrB63dqZcw%0AeD35lj1MztrZvKDR3pHLeK1DdaEo5sgezYJUku+gOujVRL7qFvz7CCuR1itYwz5AICO3EwC1qLyl%0Ad2/Md8ScpRo5qksZ+nPHG0b+Nt7G23gbv+Lje1GRT+vH+Mb4H61LEpFjVUTLKolFnKOj8nYcCrys%0AaoQJsHUhqFVF6Hl53Q7lgFaIF9+XAe6Mr2UoLe2HkFxp2B2/FQhIyB1eL9jxxT62+l/SI9JPRwVw%0A/92foP/BNwCAVMVfl4m9oy+g0TuYW08h9xCnRaXJ0t1Ma9szLC0MLxBwnnQsxvuHd96JB4BipX/W%0AA+lYzr1tg7enhPzJBA8bsD8AZAkorRfMTUs/u9un0knANEFSQZuJQjKPeVxHXcRVBHWVqaBFT0Kb%0A/4wCjkcSyOmD41oXqO16RC8QDDbO2TvONrb6HQ3K0xMa2MvVzldHvTc8mAir9YTjHMd5VvUAX6Bh%0Abjq0C+qEifqwTAWAjSty7jjrpFkyrn1c+/N2enA2nadXjiSKh8exa9gfL7ha5FxiRrtXyIspElXR%0AJmukx3k9asPdtgC191DGEvvO5n6e0N498Yc5L/2RHLFvpSAZl1A6cBoMJ7lj33dMYRunHP0CDTFX%0ASuRmXEpxvQeSNnd/jIQCnuIqCntciE73atSjhzBMo+fU7x3VfjdfNlBOjouLjnMAzF36+J2cMrJd%0Ae0J410sPb3KqHbknbAYTcQrlti5UY0UkJ3UJ61lpDQlLIDwH6yU1cqh2vJD9fotnkSg8mdYe4c8b%0A34uJfOCh0zUwDOpHxl5MqpGDt16EcLabUUwSL+tY2aAc2re7ILpBC0FRxYIWJgCurtiWRaZOJfvN%0ATMJg23oKIk+SCQObtoltyxdYGDjq54+4/f6YvNsffgYmTskZ2zad4pZoO1VwyuMhwmiSzQeVmfBg%0AN/C9BH788O6d85Xv97s3edxH2SaT3jumaDFzB89Agg6f/PMLgb6e7ycolZHTOBZ92HCZlDARqCkK%0A60loxpWXowMT7+/R42AdC4a3FShwUgEWvFxeNYDmQl1b92ZjawxI8olce4EJW/H06cTLy7RnyO4h%0A3qQjTVdHEGihqoHITZVYFN2QaVnM0/ryMFfpaM/j3GWquDwEf1qOAxfja/PIpAMAXAhwTjwz0vS3%0ALtmhmG0vuNOLhz6oavjXk+K0SeK5Hbj1SZdU573nPTtvnHOGANiMt7/vD4DHvsEXxZQztpU+OIMO%0AGuE0fYRdlYAYFe4ymIt4E5UJi/KZke0zirF+5zlOOUPabJxuILt4Iopmn6s3gdRp59C9V8CJQdsG%0AtYXkaBVtuo6SRONWQv+RiL2JqiBf0Fqt4/1kqodLQLoKNCMWAEH9hJJToBNnJzyM9/mjjdhGvu34%0AGYIsc1D87neYx9+glbfxNt7G2/hVH9+LilzHfnl8HfX037MkuT3ta5qLVwKig+E3N0DEvlkDEaKJ%0AoBRBzBLJ9doqhKpFfo3XnttgRXggcM7gcLpyfxI5A/5IxKAKXHVUGe/xgGKMEPnRDenTOJYNF2ie%0Ahlbh9XzWFl7sJrAoeaFcTkESutO+Llvxrfbjdcdmr3sp7N8/W0WTCJsVbZ6Sk9QLRGSNZJPSOrKx%0AM/gzQD25f0YqO3ZTfTIu6H2wMD4fCrEqfPUhG1ucWfXaZVzEE3HJyf1ZdPHTwdoYEvImaqICQkF1%0AKkLGYe9/OxrqZKck8mZfggJ+T8gwxLJLr1LiMDOQpjS1VwhZFzNVTOOYrh13E1lpfUHThIdHg5Zu%0Agqen0dC+5ORN63LZnHpZcoYalHUcN9DXduyJcbycOKwSPRRoi1f2TLhvrS7Hy2ATcNHDhjTphyUD%0ACmzWyCzb7l7hEHZmUykXpGTpNcpIFpbNncGImMTamjO2FIreZ7OVUGgm2kcDfqiBZ3XKQ7hjuFzu%0AxU2kqioyTWGWuP/QCNeeMGjBZvBe2jPqAreKajyrKQeZgaIhmnJyKEkV6BOHRIM0wWnbtgT1XS5R%0AWPVmTsjRgffds0oHVB1mGmZigR7M8yW1DdM4GCPO3h3MrwSO33Z8LyZyIHibYxqOBz2YmogblXh4%0ASQNmTGXd7q7jmk1T9xJ8WOYFYJMlD5sivonQhqHShGp0ia9Ch2DKbtn5rMTwbWzXJY7OAtnTnOQa%0A4fzDsV3MHytyn06GjBBTnu7OlhINg3oMv+ScN2drQBX9xe7ufiA/GP69bziNWsbnATKYoZCizEl9%0AZ9xPeJzdhhyGVqzOeWUlZDt3mRT5mBO5gs7kjAFtAjLmxvaY8c5sBc7KPilSJ8x4N6FgMZAMGK35%0A7KlB71oS03VxsRzT+KLwdVJ5gjYCua0AOSOi9+rScGUJ/3aIM2ZSYmwpQYyaqJ1xzqAIxP3CouiG%0AfevRoUa93K4Z3RLiX86G4zw8Lk1PxecXc198vIJmRirY7Qku7zbsl7kINTx9tEmtNrR7czt32Qqa%0AwR66KY5pmnVWL1q4FGSjBebrBelqHPxtA3FynDhzwZ7mhLt5JixTAdnkPXJW7Bzvw1TMXShwxznV%0Ajb0Gptng5mWcHPFFZnbzNeI08nEnu6MF3s/C2IvxcwGQqXKRCM36FiLBLkNiqNKiKYCfV6aId0tK%0Ay3EFLbC17nNL4iHJd9sOUkCDHz97OH3RBoA45hAacTROpWzBOFJFFC1dvLAcc5tBUTkHhPwdeCtv%0A0MrbeBtv4238io/vRUU+kqZ9b+IVuQLhzbsoAochy2z+iJvaiImJ5tZEki6c42DBaBcQh3/CbKQp%0ACTovzBOGYw0DEZipPgnTjVMT+YpN6QqtVhV87tBDUMy7I9WE/tkqjkpLALAsrBn2ynnfd7TpHVEb%0Akqg3FROzc1O1Kh6Nv3t594CX5wFtfPr6m+mrhcvjjsu7UR3ylpAhDjtQ5lDUIURXWy5enZMCaXqI%0A3zuSEDIm1/9ErQM24B9ccbWq9FEK6mx29rimjLiMrMNnZVa4g6Y7+fGLR8V6vc2Nxy6e6wzmd73J%0AxvDw6ZIBMfXpaJxONom4lzonHg4201cE3WGXUTkZ/MQdxY5r0w134+DjRujvTP0qG6Te/Jg5xe6g%0A1YbCczfZPcC3PBbsxlSBkvvnnK3hpVUXYAHJ/a27CJ6exvV++vyEze6Dnchhg7xtzgnPlytSjjDh%0AxBlsFfmed+zb+H2SjH5MTjcCztCE2hR5G/+2s6LdJtEgdk2MaGDPhvb4PiPNexqjkRlVacAROS82%0AywBAFo1XMs5jVNq1HpgJUGpB30GYcJkDUkpgnj45Y3cLADmxM1uGAfCsqGlAsp7AFRV9eXVcAfEx%0AVqbc+M+83qLq1bYsHizQUFQnDsbPQPtCsfptx/diIicg2AKgmJiXSZmYgwqoi4BIg/ZABDuly7/5%0AyVCHCpAFbW6PFyGSkIBJINNfmyS29Kxw3+2kw8gIAGVy1V+mR5+UX84X0F3w7sOXAID35YI2Jeet%0AIs+7WxrEfj/15Cnyl22HGAZ40h07Et5v84YOOAa94/JoE/njFZd5Ax8HqsWAPVw2XKeUtBC2BHye%0A8NFksWDQ+ubNc3nYXbWntXtsGUTHRC5G8+vJ1aQnHdi/GBPDIzYcMLl/CzWg8hqtR69wR3BI9Fd6%0AGFEs6ImzwyfSGX4immIsivbaLCDjfu5bmCiJkM8siRUzIEz7yCKdjAyVuPaJ1ClkOcvAuQGAN9Dz%0AhB0Y/H5mcb7D/UXBmx1zVuhcCLLius9wBMJmP3N5KHj4cojEVBN00juRwOlw1EK27OyM86g4jN1x%0Av938++XhGqwqyp4Pm9OObXvwZ4rBvljvlys+2L1KjXD/aCn0EJD76NchJ58FRSq42CQrCF9+5lBK%0AvvKYB/ns1FvHeZwOXfYu7m2+0vFUQ6WaEvs9yZkxMZ4Br67FQloCRjqSBkQ2J4vWxCdbFYl7MA+2%0A0sqS4qXQCuw7FhqVyNkUGbBKXybshbMYRQwnpBTnyz3IOaxAvkuwxBu08jbextt4G7/i43tRketS%0AcUEiUQQaMthO3bnPlPRVJe1bOrOJDB56D6dLVswOJQPO914dzGn57zyuYNGE17aq+jGSEGD+HloJ%0AuJso4anjHT/iBx/+DADgsTJu22yEviClaWsaW6jSo0l0yUszhoAMwiPPaj2je34V+dYxScXFoA39%0A4hG3wyqnPaNcpgiGQRDUc/xble5VWVfgxeTcJSc82Fa9phOHUQe0D9vNmfjOxFATU+Am6HlUOQ9b%0AxsHjZ45+Q5283rJ25IevxOQSZ2TMW/JVY2jZtoMRsEHe0SdjiAugEVCdWBwKyxyJRq0unh69ujeO%0AgiDjRhzHSY44QaQvDhziF0ykBXxCiv06qujHd1/gvCUwrFnNURUmbrgaLne9ZPdjeXhX8OWvfxhv%0ASBvKxSyL9wv604v7i1dVDxYeu4Tx/rlkTzHqRB4Izl0dLuptRLglt3hN2AxaeXx8hx/+2q+Nc3Eq%0AvjmHzkHOl2BRiIJUvZJUJm+WygIRZo6KdnGcHj4ii5iqd3HNhvSQ35Ooe5f03hxG7JwXTrbEfTPZ%0AJy3YZzMFSmOaGBqVxUBL/Jokv9hD17BCJVFR62L/QVh1LfEeIjr46ZOIJmE7sTbwibEQMSJoPKXs%0A8Xe0vvDPGd+LiZxAjoeClweoIy404vsrm+XV69jD55O3yng4AaiEynOICYMGteq1sIRZjAnb/oXi%0AZIso7BkdJ/4cx96eCfkcWPRD+oDf+PJP44df/Knxb3/3x4BNnqwMtq127RVqEEhS4GIP46a+O8bD%0AwwVJFVc7Rx+2DbRNTE2CAsaKNoMZ9oyK+WArjsMSuysAUVynX0dTUJtYY0BNt9sd76+PdknisyvT%0A6AvMv3dFmkybpdeRHxnvbEt/8AXVqGVKBJkMElIQ6xSQvtpWDtXnfJcF/uohwiHqftNDOiBwKmXv%0AByZtRntkrzLaopDtcU1B6BJOd4MZZQ+aAo6HKkPmxFIlxDGtexre9f0FD+8ZrAPnfkgEMtP6KxPe%0A2+T9/rHg8jgmwq9++A4//M2vAABVUkSgccKRCPU+sPDaqt97vCXvfZTLA2BsFuQcbKum4cTXBXI0%0A1ztTgvvtoyq6hSNoC/Oy2rr7kJz3O3o7HWLkQu6poqSOhWdO4SlCPaLalF8tjqpx/lcIJiFghdY1%0AfIFadZaREkAW8EFMyCm5746cCj1nARi4NC3PMKeENH3OE/uC7jOB03PlVZjEvPfA7KpWTrwUABbx%0AuAju1n9zdgoT8nSIROQGU+IB/60H8y3GG7TyNt7G23gbv+Lje1GRg2K7DCSoNamoCWgKMdZg45Ri%0A5VzDlmlwjCdPf62qhgBhtvuj4lAJe1slfSVKUY3tDam6WCYxO1Ml1Q16sy3lueGBfggAuLx7j4f9%0A13H/ZhzM599/8gbStYgfY6sNzXykkwLXyUmXMBvYHjdcUsJun/8xJ1ymU12yLT6Ae224TziiZHTz%0AOrlLA5mnR5UKad05wwRyx8Ku4qkntwZ8zp/Gz2TG/QivlKN3d3wkhW99T6noljjej4xkqfLv6IK7%0AJQbX1tHLZG2s/KSx+5piE11rjGVLqwJvio2dlVVOVdDPFM3pRph1ivbmIhz0FtvupfnUWoN0cTZR%0AStkrT5HQGnSV0CmkzbnEpPAG2/Vxx/W6IZso5n1h7FZGbwCudiwf3l3xaPbAX331AY8fxg7o89Eh%0AVrXnhw1773ix3QVBkSYbB+xp8SKM5mVl9uauNnEmFVJHlwMe4Zc62J4DlnEOx4sR7hYfeHu649mY%0AMbfzhqYNtM2qMuLKiEPmXlJZ3C6Bap+91o5547fWh4e4i2oYE4+gBVRIOaAJ7nA7DlFL4pnnnhaI%0ABXlEAgJIVV1uP6DXv3cvr0Re0g6CVARBt9ZeMY7mb5eU4WV8ivDklAuYCG0mjFPAdWuYPHH8vaQl%0AcJnYLRh+6VFvRPRXAfyLAH6kqv+Ufe8HAP4agD8L4G8C+FdV9Wsa7/5fAvgXALwA+LdU9W/8nHcI%0AJdaSwN3RMWdPXb4P4jDEF4Tntw7E2zvLK60HDNEpqCGI3cwqS8dYFZDmqfYJCTztNKV7Grdqhtok%0AiZpBL+OBvfCX+GL/rfHz7YLjG8LzT0em4/Pv/RRyGw8EfUHI9qAKeNiJAki9417Gdnwrae7pUXvD%0AXjKKJcnvJeMLo7pdtoTTIt3SiyIt5mOTmZM6IdnvHh04mvhNknPBs8EupzQPzDiPO34y4YicAQ4c%0APdWEzmaipQF/NWkQg4/aydBudLqN3Yzr1OaCHhAG5XNiYcSOJ6mqGy9NSth4Pw44RWMLrDp5bpPK%0AWGOZkOZwiPQefhcLfVEsYMMf4N7giMCKgXaJQgO8CJDYcfSSGQ/vMt4Zw+JDIXxpdKJLysiGd7+7%0AXrE/jMn7ww++wuXd+PoFB2bgRWdBuhTsZsNbVd1qOCVg2qS3BrhqSMNnXVsfRirjQ0GFgrrKFTpp%0AciJokzqrhHYYxHY/cBisc9Q7GuL6FcrI1gcpe5hupZQdDVvZISPDdDJgAKVQMRIFvDH6T/YeZXPf%0AF+kd3Xo4rasrI0kE0uH+Q6lkZyOhpLC+XW2mxwUcr7t8b8ZLznPUenNzrnbW8GchdtGQauD1peSB%0AuUfjboELg22noui2OLNkFFsQm4TX//8X0Mp/DeCf/5nv/QcA/rqq/jkAf93+DgB/EcCfsz+/DeCv%0AfPvDeRtv4228jbfxXce3qshV9X8joj/7M9/+lwH8M/b1fwPgfwXw79v3/1sdpc7/TkRfEtFvqurf%0A+ePfxP5PsU0hRnTMKVZpKC8eDwvvUgAgyPyk7NJwCKGbD8dIBbL36xySb3QkYuTF2VAdNoiWm0hI%0AwZNcwRiV1LvtN3CVLwAAH3/8jOcfv6B9Myry+zdPYFiCzEFgYy70pugeEix4sjSTK4oHzdbeIYiI%0As4SOYics7YyrCT5EBTSl80q4+4rO2KyJmrfrgA8m24PYgwdYknOk7/3AxbbjtgAAIABJREFUeZsd%0A3fa6Ik+MNhkDnDxKS0DgGTZ9EvqzCTE0o9QpX39xyTJ/2EaDdTYveWncLtqJgax4uzVYBLo4Wurg%0AMcduNIK7tS8VuS48pcUamcee2tkW0sWDyBKnJbg7L06k4j4mJW9uZ8wCbInw7nFUkj+4bvj1LwcD%0A6Kvrjmy7ya1coMbDTtd3gPHuy55QHoy1cgigwGY6gF0EbXq8ZoJaJVcrQPfZhFXUyaYBvHKV3qC1%0AvYpIm9DQ1qrb4zIiFKTJiWqN2i4nmjaIRRDWyihtwiaRCiSbehO0teCH1xbNaRkSIPDkUqs4tNOb%0AOBwyYuNmEAi5yAtnRCxq61ARNzTlzKDJbOLiFfmgiNmXGr5G2pqLiVprqK1GvF0X/52UkvvGqCia%0AbdmIyRv2TDS8bnzHm51MMWxw5/MZXkqtVt99dgzHxTH+ZFgrv7FMzn8XwG/Y178F4HeXn/vb9r0/%0AZiKPjjctHgbDzGZuncn3uIqgFY30p9mVx8DJ3X6DYhuPJdKts9+oEHbIhKDgLkjuEdKhhu+lJJ4j%0ACErYtjF5P5QfgNr4mo6C248Hrvzyuz9F+3RHr+PvtR2euPPp6Y7jHMdcIOA2PwzwNJPUmfBoE3nT%0AjtZPx49b7+jTD73swON4/8eU0T8PmOXlvDk7gyBuzqQA9rI7ne1o1e9zaeoxaDmzQx6qCp0pMcwj%0AWXzaryJ6F0yRnp5yQTdRSy5XT7U5W8WLQUF0KFJOaFMk0rt/RgAuRIEi/K1fEUYDyxzZo6HoM47p%0AeF2B+6u8FpCxY7Rk58Z5DWtyFLPfk4NOZ4s4CGwRbu16AW5jEaamSMJI9lkupeDBxFzvf/ABjwah%0AEO047uO1niWj3w1K4ww2nxY+O1KuvhBrYpz2PtLhDAfOCaIGd6FBbcLgnFwk1duJXgXtCCHNjD6D%0AEorh7UhbQFks4GxFgxJaU4+ka/cKMrhw2y7Iluu6bVeU6WeuwDFhCgnableCEmO2xkg6mrNmonmR%0Ac4IarTMVAibTo7MnCrXWoRSqZFIgmWBvhU2YgzVTa9Aaa20Ok4gOeul8Lc7ZF4VVoSw9FhIiDr+n%0AagrWufhQaJm7dId8RHVRpkasITh5chH/sjHynzdUVYlIf/5PxiCi38aAXvDVhy98YuY1bJXhuCOW%0AiZzWODfB4HLD8HKKyZtpcdADQrWnwVUnIn/ISToIFYnMsF6b32g5FTdBSuWKrQzOb2o7Pv1kTEzP%0AP/qEz783Kqn29W14Jvcxkbf+hD0b1lbv6ObbnSHIE9tER96mPzR7UyoJoYiA5wOEhBfja29HQTIs%0AVvYd5+fxukfrS5ZodypjYsZWspsP9Y9POGzyvx937A9G6cqMy+VqFwXwNk8ak5/joVgCAUDI7qx3%0Ahbqn9WXo5AHc2onzxXY5tz6w+zIX6JikmbDgp8mDlIGgZ/WFFjjS/wSzjmZE85EyQ6crYu+hkkY8%0ATESMtFb0pBEX1qo/tMwELlHRs1VPaduhhz1OncGSkWDGTSgeCp3yI9IXv2ZvsrniU+8K24zhnjpe%0AJna9FYATzIresjHN8/04cX+ZYdcKn/0W8gCVkPSLKHrrOMwbHSBrJo7J8G5Y8MP1iovd60INMpND%0AZNTRc+U/2wGxY25VkJM13bmibLMgSVNmAVlCW5pFL87MVTkVffaKnNg3XCWnK2Sh8NlgZui0OujD%0Ao73OnYqq+9SPGETbGbLPJqMYmrxzCUUzhMBIr+jQ8x9TQkzezMvzFY1epjx46H4pYlpcrSaYCNl2%0Ac8wcxyX6apf5bccvQj/8AyL6zXGA9JsAfmTf/z0Af2b5uT9t33s1VPV3VPUvqOpfeHx8+AUO4228%0AjbfxNv7/PX6Rivx/AvBvAvhP7P//4/L9v0RE/z2AfxrAx2+Dj79aUXzrGzgJ6ZIWROyZGsO/wUFT%0AsGh06TVw5eFxY5UcNOK2WN1EKaeOy0Z4MKHBw2XDgwX1Pl53bObR3G6K0+hZLz99wfH/fAQAPP3o%0AhheLcANlJAZq+2iH9gl9pvH2G3COqqifHafMbTDwaFWcnB16nyknGUkYzbben2vFfR/V8nPtuMzq%0AmnZ8fh5VydO945gMlNYGiIoRAadLaspWilPz6nl49/z9+0ewnYfn4+7w07Zt4JRQ9un7UhasT9w+%0A9OHyDmoUSZTNfaeP3nGvM/38GdTIjcLAC5y5MEoSBkQAWE9kUg57qDeBBGik1ADhkYGFTjb8oSdz%0AQFy4wRziHjuUCAHvDfcZkgxFMvhp24B97h73HXKz3YxmQAoI5lWjG7rsdi02PM7g7bzjjmFve5eG%0Au1WUn9uBw3YDR2/oSoO6h/H50hZe35NaWI+K6WjTCWEelhZGGICz3XC73e24CJupjTlFFaxbcYpm%0AKYwms5/SwJ1RzJr5Sor7bV7LjruxnwQVZJ7tVApgfvm0ZahBI8o8tlQTHrn3AakAyBzxiyy04MfJ%0ARTTDjGuyn4Zat3mFLQ6xCROK/U7ngFrO1uDMZubAzmncYz4HMSFNcY+IY+klFd+H8uIRNP1UHNCl%0A8KYpVEDzWWfytCQQuTfLgBf/X/beJtS2LUsT+sYYc6619zn3vt+MiMwssiwT1AQ7gn0VqmPDpgjV%0A8weKAvtKoVBQPbFrQwpKRJBCodCWDaunDauhKKIgRZaghmZFvIj37s85e6+15pxj2JhjjrluViRx%0AX1SS3EedCRHv3nPPOXvv9TPXGN/4fqYV88euj6Uf/i30weZvEdFPAfw19A38vySifwvA/wXgX/Nv%0A/2/QqYd/iE4//Dc+6p2cNu/ZqM+Wxea3fLDpd2qa/0szN84aZkkZ19dukC95Bg1sitbGhc5Y/cZ8%0AfFjxeCG8Wvu/PSTFdeRWgnC87Zvy+5+9w/2ND3meDHjb+8u1KvQ6wL0FRStK686A+/0N7lv/s203%0AjD7aTIP/mlaEZLpKgg0pNTIeH1/j0bHCtz9/wi9//l3/vrcH8rd+Aecr2jaoZkcoG4tuEP9ZWgjN%0ALChOnBjZ/aqXdkBG1FxeUHzzIlWI490LCYwIF9/I14fHaGnlaEj+/pf1AnaclC8rBHMjf31xjPcw%0A7K3G7IJUgxOvOE07gVDhmXF4tjedw1EiA0xPXtkfzkc5NmyJB0Tf9EfbLCCR2DSYGavbHaS0xsZa%0Aaj0NDw3qGLPlNYyuSmPUSmjNB362QtGPxdMNyHc/9mvG3b/nXio2/1xH0bG/oRbFbT+wPd/9PRdc%0AL72DJSAyQ6sZ2njw8JwMdcRz0gq1KSwKHQpZe5LUoQsA1Czw57TmMKqCELTu4cFuQjEEr5viGAPl%0Aqigez8YnLBg0h6Ak5HRCPxelDYNJmEyFbZevj5jCDB60YcwhLtCpqpEFoAj5vYIiuGXMf/ytnBSb%0Apz/D+s/OPL2A67Tbc/av5xMl9gz1mnlxOd6KxXxD0qQsEjR+vpmi+L3aHSHHu/x4aOVjWSt/6U/4%0Ap7/4K77XAPzbH/0OXtbLelkv62X9I61PQ9mJWW2fbU1NEIZQ2tpUctGoVQEVmuGqZhACFq8gvvj6%0AM3zx46/jFd586xXx2zsOp+kxKdIyYAMgiwYMUZ436OYskPuO/W3/+dvbLYaFqAnLYFQsAHkFfyvv%0AsT8/4dnph+/ffIvy1LPejvYOI79qxYrHZQxRLxgqlD6c85Dc1xf87h/8Lr7+89235R/87z/Fz/+H%0APwQA/PybJ5j239tQwF5FS71hdRVOWo5oofP6OTTnGCiLMFaHUNbL1zHgLFajqhMI8hBp1QatAL8e%0AqrRl+pOYIru/ynq5RLWmFWgDmtgquPRjlzXhOAp0uDoJpoXx6TpomMnx/TyPP8y/9CHpqWIyij8T%0AnRhPhuk9YtMyuVaFSZupL6frKkkCBc3Q4jWb7TCPBWS5ALkfO20Vx0GoLhorLeHmQil9bhCnZV6I%0AYK7+rDiwj06jIQZ/+1Zwe77h6fnZ32fBfXRAJChOOax77b4k/ShMtXKroDaMorRT3aKjULAP9isT%0AjlOFeQ5FDttayhAxNDe6FxDaYKgmBXulnpiD3SHrAhuBy4nid0G4q6hPbKJB+bM2DerE038AgMnA%0AnnolxCGYY/EBZf9N8XmBXpkHXFc1YBLFNN5T1el1AnV4Y3R6fOrs5vtqZgETkaSgDAp7npR3NE01%0Ags9NDcXjAMUsTM6KVezuRdSFaaP7/FOuyP8s1xkq6QnUgx7WppLrdEAZDDiLQMmQmLEMjPv1A165%0A7PnYy0mGq1Bv/UqtcdPQQVBRHKMt3G4QxxNl36GBcWvg8MfW8PzUv+f+fODZ6YPP9x1Pz8+4Pfvm%0A//wedzg1ETU4yo+4Af57ZX/E6if3MMHdscijPaDKtAV48wT84k2/IL4V4NXaZd6Xx6/wOMz561vg%0A+ZcAgO39z/D2m/5ng4IfX0Xghh4E8s9yff0aVzdh2suGu2Pyj+sFg/qw7QdKq9g9Mf5yeRU0P5y9%0AxRXRtrfWUNyGoO4HBok/eezYdKhrk6kipxR7mlxcbScs286yZ+qb8dhAOJ2oheebcTJT+OSNrrVj%0AtGf8/cDgCSPsHQx8aslP0mxewbkfu1ZvqIVxlP4z9wOQdVyvCw6P+ePKuDkU9rQduPtGXq3T88br%0AKXHkwhYU7E75Y6TAlXXE0qPfE2MPaNqCOlr3rmodbB5rOuErPUFRagFfHUeJsA9l39iGLUG1WWgR%0AYEOcIYIlj6i5FeYGb5YmP7RDIxo88iZt/tsJUtOmAZnwaU6mQtO0ypW/g7ZHbAEfEXQS3MymqlVn%0AIE2rbT5QyFBrjYfCcAYFfGN1SFZB8UBXMGxQNFPqGohTOISdXj849a2Bx3shnK4jPt0PH7/+UVgr%0AL+tlvayX9bI+gfXJVORT2DHTNrrBzqh+zh7kGr7E3bPcJ9+luI6jP+nefpfCl/nYK9688er4VrAP%0Aa879DvGncU3AjoaljeHdhjTsX48dMiqO2nD3SLXttuF269Xm/XkLXiwByLng4ZW3m3lFfu6tt5T3%0AY66DhA6JAMD9/h7qrJO7Neyj9frlG7z75h3WpXPX/5+/9w3+vzf9NV//M3+A3/6qa7Fe/+hH+O2H%0A/hpfXCoWh1yefvlTPH3X2aFdzEMhtKrbgXb44FUvePWZ2/DqFfzmXZyH4U2zb72DefttH/zm9aEn%0A0qC3haPiYOzRKh+HYnerXmLgIfcuaV0eQPrcvUUAtLpBR5XFDBrdGHO833aO/DOKISiLAFpj+j98%0ApQEXVpzEFaNSZ+I5ZJcMgCKYmFgwfV/mn1sbPuC9wopmxBQmzucvB0oheLeM97cKufRj8ZAuqN5Z%0Afff2CW/e9ON42+/YHWKSnMIAq2iv+CgPTrrh8GvyLG5qZGFPy7WF/42Zxedt1c2/BqWjIkKpFdMe%0AuMFQbJii6RycgsGUJqwJi3tHgTDzaoYJzeSMkYtoglk6GoGTQYfHiCmyjCG0BvtoeJ8AwHEcIW7C%0AkkI/0mrnp2t08jzTnZhP8NmJO97aFAHpjHsU4Q6hBCw3L53zINJUA8oys4DhWsrdq2VMq08+QSwc%0AnXApXUHaX3P6oZ+7xF9l8PUnrU9mI/+AYnCeRoepUQvcCXWa2wNA84T3Yzs6Tj6StgE8efZhbYbt%0AGBdEC0yq7CUuQGs+QfYTnA5AHM9FAdLJS7i46ZUtCxbfrO3OM2HdgHwIiieAHzvBxaB42BZUxzaZ%0ABNdXLrw5Drz59hsAnXjffPN7/bNf4uuf/RKfJferxgWvftyp+r/7+3+An/zej/v7TQJxodDjlfCT%0Ar37Uf+/vPuLNz3uM1+2+oRjgIjp8J+8wdoMsgkentmkpwz4dkITiWO56vWLfd+zOunl684RXI7E8%0ALXGj7G2fJv5GQdnLsoboiVZGLTMqrx4G9el904mzGk1lZjOd9go2lZkg6XDKiUd2Jm8FPYz4FHqQ%0AAn9dcgZBuuET+qZVh6d1MWAIitSiOCDKQVFkAjj182hyoBnQ2jBCEmBkt14esftrvn13w+3m4h50%0AGwgA2LcbbveOie+lYG8Fx6DpqaFG623T8C3xCXpsp/xKOsXfOUbNQzk43UElCWRg4UkCv+WUArJQ%0A9FnCUMmTUsBcDEYaD0imaUMgHMrfCENBfziLAHXgzGaYNtxTSp+EA2bSVgPL5jLjA5U6zDFOMQtj%0AdfaVpWmzUUs5MVtOmLzp9E83+4Atx2lCNlLbB8yYwNUrpmd6qSi1ovjxF06xnTFxQE661yg4O0d6%0AUqvtN8BWXqCVl/WyXtbL+oGvT6IiJ0yeL51Ms1QVOgJZSwmzINMJrRBzMCKOo/Z/GywWLuGbYiTR%0AtjcW2BiMIPdgZcDl5yfBydJg3v6gHRHmi2xYr15xXAjt6DDL7dvvcH/b4QyUiuVIaHevyjbB5gOv%0Asi9RCV4eX+HLH3XJNtWGP/p7Xgn90R/h7scnAeD8OZbf7qyVzz//Cb7+nX8CAPDj3/sJrt6259qw%0AjFIbBjz653pY8MXn3czr8eERlQTFddOZL4i0JLEYvCZhLMuIapvV7fXhAcdWgld9u90hzmuWZXJm%0AzUq012QTLjOa1gMwQkJCcibCYsuHog4/XlVspvqYTYm9IkRWUq0PNU+slZDow8I3Rnim2jCF2Slg%0AHZjQkZak05OkFg0mRD0nFMlkLkASZBmslQLliuoVuVqGut1rkwW7c6ef9wP38XkFIZF/2u5xfJs2%0AHLVi2wf8VLE7FEbMyCOQW6RXvwDSYoALkMgQg8t6tC5dHzPJJOFbLpLC9CpfVuR12CsgumUCIHMs%0A2CGUEwqQBuOHZxWfZrH5D3mHKKbYx0gCUiDVgLgkE9TfYy2EmOhi+pOYATDEOe57wzhfM9HJjhnq%0ATJjfb2on6M3H5aMil4TV/XRaqai+17Q6CQ/NNGCaWkqv/MdnkV6lA+jh8aHqP4n3iWPP6RDiVNJ8%0A7PokNnIAcRJVW5dgYXhDDNVhCWilT97DbSeEK0c50Nr0BlZJYVxEmWYUFBMQm8wyr8acYZT6eB4A%0AGp0MtWbIBV+AVz9xx8MvF+zvOyNEf/p/Q7/xm+moWJtCxg35tOP21lV8twOHt2LLwwM+/6Jj32te%0Akfz1vvzia+wuArGUcPnsC6wPvhlfv8Brd9NbqSDdO/a/wHDR2Toeb/rxWvQh+vZWGmhJAV9dLis+%0AcxOnvezg4YcvHIKk+/0GymPzWiBrxoP7aBe1iHFr0M7BRMcmA1ssLXDlJtMUyAqDGpActlg0oYxz%0AXxvYGR2JBBKUvzbdLsFzU28Goml2RGbRovb9fG7qdILrRj9etcCMIssVRsEsYpmQiyhhCbZCAw9l%0AqVGEhaRVQbbHZylNsDlE93y0YAk9bzuOMgIjEtSv6UqE5tCEEmM/Ko7hs7MXHEOZqYC5AI2XHMUJ%0AM/eUeXS8WGWoNxnQk4e6TiFL4hSir7yukGVAKxyQC9DnAyMasPvZTE+SwUChlDrWDKcKj408zQen%0AKqHR1N2wWdD0SCO1F8KMFPixYVA6CDaLvNoZbSMUxMxwDIpmo5gdnKHaxBKwUtMSUA4NKGjQc1OK%0Ac9+P+XiotdibcLrWtNVeuJzgnPGAI5oIclWNd9Vai4dth8K+P1DyAq28rJf1sl7WD3x9MhV5C9I8%0AgaNNaTi8da6lwIaPsmr4Ehsspr+1FjSzSISrWjHio4RSVN5nFzIAMe2u7E9EHgnxGU1nJFobVrCJ%0A0a69iqYvruHsh+dnOBqAz8TwmoHrGP598wY3l3zv73dso1InQW69VWZYpAA9fvUl1tev/TMSrtfX%0AYQ36eFnwuPT3srZnrM6DX5p2rxl0nu3z8xQ8VB8Ib6VALooWEXiGV8NW9Q7su0vBS5qcbgD7rVeB%0A6zVBRJBcol/2DXtxW1qTGAYtJ/5t0zmIynmJyqkpkJAwDHFsofl9esTQebsfyINvbNMKVcnC6VJS%0ABnOO3w214EgTEENBYZlDVFUEEcoUBo6W2ozj38gQA0PDZDQITZ/ybnU77UfrXXG7eUdxIdzdtvhp%0AOwCvkN9tWzCuknAwF+wU91XNULT5tQyUfccxBvh7QfE/t4crzM+JyYzLzilF1SxgsAiW5RLHbHxG%0AqwiYJeUUznx5zVj8um1NodDJ824UvGrS6bBJMrsT5nk/pjQ5+LUfTKwBkQaogXLyNLGK8O6Xc9bA%0AfGn3rm9zqHuylVUFFh98Ep/dEwVcZ9U82Fa1GtbLOqEVcHRtTBLpTARCSrMjsIAOqXcEgRIUjK7n%0A2trp+lKk4W2OM79jJmN9PGflE9nIDVPYcc7+A86ssUnyr6VO/99+afVvEepBB8NiNc3pObOhG5YD%0ARpM2BdVpMG+9pSI3+Le6QJsbISFNq0kD3r/1QICHFXvxSXT6HNcvh8mW4uvHjC/8gq5fPuDp0i+o%0A7Zv3uLmIaDsUZe+Qy3E8gf2GX0mQnUFCknFdcmCgn18Frxzq0Oe3OHwjZUph90rLguKMiFtRtGHJ%0Auh/Ie4Nc3IPmmiEuoBIr2J6e40MujpMmS9hq/13b8x0qOAkoKKKwWqnBYqilTC8KSTG3kJSCgiUk%0AIGMUDAhE4kZVabi3YSz2jHFZL6ervpp98D5AgMbDh+NnmCk2s26a1X9EVadl6KCyBTGUMRpWZukb%0ALdAhlHiN+VABLDbFpozjMNxc9igPK7Jv6vmuIWCTtKK60m8rZXq/KcPRCxTr6ZPjGq21ojhefn93%0ADwvhej+gDy5IyhnLYINkg7hPeM4CMgqV7sP1Gu9/vx2TgUIUKmrYjGprrYFobozacGIQIeAMkILo%0AzJoZ53fS9BIDTQjq9NFEGhsrZ0ZxKNBqjXPqesz+e0/7BLvJlZ4e3ClMt+YDHYTYGy7LguLXhDbF%0AXuZTgeQMp9CkLP6xrXXGvk1FMTF3q2gvaMpxoPr5OjAjF1Oe94GqIpIpDPFA/x525J/GRt5NDsdw%0AYWJXzDNkIqUUXGLViZMmnvQmSr3i4DDJyUFT5GTxNDZYGLxXeN4hgMyMbBnsmC23BdycUqY5sPN6%0ANNx+4e8xAerUPN2u8L0PnA3rZxd8+UXfMF/9+EvUrzt98P7TX+D5m87Rfv/ujrfv+kb89mnHOuB5%0ASzimkR+yViSvvNN2RxpqOZtOjOAM9YGVcYrhrMhMQ9m2A3spYA93yPoQMwWYK2DRhy7DZKjxDFje%0A9r1X0GNGoYayDYrnDC9OSw5sUJKgjqo7JSBoaowMhg6dNwGU/QFzYaTWD+bRDkBPEuYIfp40VIYC%0ApuFVDqVTluscYDM0MPLWdCZQ9R9CYOlMExdniQeBtVNFiol5KiiMyIgyTC6o3kE+b8Byc2z2qYKd%0AbVoboY3upDTsvqlXazgcoa+moCQgx6kpSQQdcEqwYwQaWNAlCxQSgL1gdKUEgSCFInLNK5Lz06lS%0AOBnWUmLu1J7r3MDYIJLAadBNGfnB74NF0PZxXOYmS2yggWubTguERBCd3G9TxYjBpYWRfIOvsJj5%0AqQLNr5VSdVbn3iXN8A9CHuE0nq4FdKX4UGqmZQmdAoCYAxD1nN/h4qkN2IbSmyk+S39qnzr08aCn%0APitYhq+/vJomb56L1L8+abDQibH3B9/shD92vWDkL+tlvayX9QNfn0RFDuCDp9BUVdGpJZeg+Ijl%0AU44fh1KNhACZE/uc0jSHYok21EyD/teMI/0mWcaiAi5e0beEpL1CtHZB9Yr8IIU9+VP2jfS4NQD1%0AtqBdHfK49BxDGpFwP/kK+KqzTj776nPgp78AALz92Ru8+a6zTt48HXhyf5PbYXh+7+rT5wN2TAHE%0AYcDNK2SIoDpskmTBsrohkxEu3F87Uwuh0mGGduzRrmY2LDTzOHev8LZWIE9exe81qstop+1EtzrG%0AvzXIY/+962WFeUtP6yXscel6iVaf3MfZqrM1uCEYbAtDvDPaywZ2uqS0ghFLY3sJ61axihnE1b1R%0ARtemilOfOhON6FTHUJeBTDUoKCiH5dhQ1ZkibabJEM3ukYSjOyBkpPVVZLEeRfHsOZf8vkTbj4WD%0APbUfO559DqHaUJwNo6l1mty4Dy4L1kevMHlB28a5T5AR1UYSeHPTsPxGcntbC/UxYfFEJ6ENrcxq%0At/q9Vmr9wIdEcoY45ZFyQlpmdT7S7ltt4bNjphGrqBWgPI6X9Krc/15UkUdCkHGwdhbM9BxVhTeM%0AKLVE1sA4cx/AszFv6GcTAHISZL/2kqTTftAmywYATpTNDtz6+8oc3vksAoo5kM5IOeqiqwFxSpq2%0Ay6W2yfIBIru2lTLtbYmR0vepxfv6NDZy+lCF98FGPgY1OUVLK5Km8ZFwDFnA/YY6u9adBz3hj3YK%0ALVCevFjS1BtP/4XcGItOmuKQVrO1CLDlO5Bo8Ievw7wQx95wuzFcvQ99zWDP1sTvUOB2n5tFG7he%0ACq4jPOKuSNxv7Pd2w+39DTd3Yqy1IrpYluAYM+5Ycv/zZbtjdf9zkTQ3OFWACdlvYDbg5thmPRr2%0A27CzE+x1QCYUw9ltL121uoyYqhwoS0OJISrlS0TQWUouge8b7ODzk0lve4fRFzM0AhEY7HjiKzvA%0A3ndfqeLiPOrn5zuOMXdLFT2z12/AivAmF87x+gA+8KE+0ZLR6Wne4lILH2xrGjdmTgmjJzZDWALA%0ALDjoCgJzRlqdolk3vH/24du649FDQS7XS0jvoQ3NHQ7LsYetWq0Fxm0+fHLG8uB0zWQo2Xn0Skjj%0A4ZxSFDogiWGdtq6eDIjyZBJmsKnErTX4/E1P1NGmsK1AFnd8XDMu5p7ziU/8gZN7oPVjAXRaofrD%0AIqUerJD8HOf8gDv7vOD9AUczYDR1/U0tKMSpJQS0YR2ykJOlw8C8WmuIIOfTJmo6YbUsGW14jreu%0A3mwRAMGnkI4Z6ixJQuldVWcIijBW4XgoVtYoLFUVrY55Uok5hJkGDJmzBI5O3wMkf4FWXtbLelkv%0A6we+PomKvMsSRrV8/odpZZrXdRLl7VS1M8XjqD+J578lmXBKMg6zH8JkyUBmIrzuQFIK/wwCkAfs%0AwhTVpjBw99KbDsVy9Up9fQSPtkgaiiqe3Gvl2+eG33ocLfUCPPo+QcyaAAAgAElEQVTEa0kxeOXW%0AIMEHsxhw2SVD94T7rf/b7XZD9upPlhwKt0QJ4rTEqg3YBpvl7LvdYEnwuHaYR3Qq5JopaBmD4gXm%0AvtN7O6ID2UqFSA7YwIRBXmEKHqJTSNWQR0svHOrRWqaFMDnTJKq3fBqkcQaPdKb0EEOxJgWyenu7%0AMor/bDFgPxRld7bDXqHDyiJpVKjMEhUpdFbn3YcVIThRQlR4SRLyMK2iKVVsbXpNt9pOkIubI7mJ%0AlhCjuofM060BzmDBQw4KWoOAvEtqfASl9tAGFguhUoLEENpoDsS4WnSPS8qROsU0RVOHdnrqgMn2%0A48DihmeS5/Cvtn3S8U4RaqWUzlwZBITLGh2NLDK9ToimwAYceju2zmzqh76LewYEslwWkDppoFbs%0A4cuv0QGxyIxNszxtaFsB1OJYCM1wdbX2QdfhZBo0q5OGahomY1CDCCMvQ1maYn+RzKF4vayXGG5b%0AVWw+8NdyYN83HH7vGTSOV90LDmeStVKnsVdiUEQnzu75+0w7P4mN/NyiMk+2kIECQxSWOKGkFieB%0AzvZkHWCfF7cSOEx9KDZ1Ngp1IQgYwrXKFaQWqByhwqzDGyxrtIHEhjaUW3rM2LiMwIJ5TWhScXd1%0A39sdyJ5Y/nkWwDc/pAXFb6z7+xueHNp4rsCT4wa3veDWGjY/MOU4IAPaKWneDGlBqqMtU5R9ZpeG%0A7YAR5OEatLv70w3bPjZWBvy4LK+veO1GT+npjsMv9PdHg54oeEkWsG9AoDO7paA6RCXFumwcfVPV%0AUFzSB+0qC4VcHzqZTCAJ/FepxblPq0TbuhJhPRoOx6IzCNugm6KCMXr1yT03LyH6Oe3XxcDpiKb7%0AItPkEndTpfGrptlSO81dFN3TemBOxhzHot4OlLdOq1wZq39dAdSxqacE81vTWoMRBeuo6VQwMmtw%0ArMlm7F2nW45hAwW33+BKyjr4+Tuurwf+uwTrw9QCv61N496s1VCPE+ewEnadD9VReKSUgs1DxDi8%0AUFqJuvoXANUBefh18djPJwCsjykorWUvp98l8blYKUy21LrKcxrsISiDzSZlEUnC151A0JOJ17iO%0AYIzEHNj/cl2iuOk5mzk+l4WRWcW2+Tm9b6BSsN2e4mdWnynYUVGf7v659mDK8MMFSAPaqWhlFqwf%0Au16glZf1sl7Wy/qBr0+iIgeAqYbgrrCDF+Cnp9LwrCI6izKm+YypwWAfsBWmrzGCW5tY4inP0/Lc%0A46MIw1WIRKHuFV7pHupCSYQlD3FRgQ7xQy7Iq1cYC8MSw2eXeK5AdtFBYsKjD8Lw6jPQpXPKi72N%0A6vi2V7x3mOD9vWDba3h672UHm5tb1RRsicazetHrBXlULLUgub+GLAvysoSt63Hb8N5DpdfXr3F1%0Ag6DrwxXZOd2JE5wcgR2C+zYVs1lWGLllaKuoDse0e0UkuDXFSnOgGQecOwTBI2U9J9gQBCmiNTOS%0AiL9KlE9JNAYPUYIJkBYKG99O6PUKrWlEsrVTwlD/7/AnWUCnyhdmaME3b6g2WQWD4WDAZCswxUDU%0AiFDVQqhmYKibQDVtuG9eOT/XEKXIwjj8uldJUJud1eRt9Ipt/I2ZkTPNr48KsdQpDAPHeyQyVC3B%0AYsGz4XL3dKmHByQfYHcywfi8dII9G0xpGkcdOvK9IZcEdmGZLid4UvSDyL4wk2rdN2fHMAAjrFcf%0AAj+us2N8t6OWoehGdNitKWhY2mr3zxnwSK0tBHDGFLoSIgYPbUBmaJxTBOFghCeP7vuyrlgeRvh0%0AtxXux7igOMPr+ek5ErNSU1AxwFliRSt4+JYrYANaam16oOtMP7Pa0Jyx9MOMehvRVucbGDxxIrUp%0AJOnIW/zcOQHbMFrmjq+Fm13VOX1PE75JiSMcIHFvoYdn1qnzRqMC8qk6EgHkf6YNEJ9wZwU5fKIi%0A0ISQ9TdiHA6z3BrhMi6o159BPute4ci/QLP3/nE1IrqaNVSbxkn323PIkRNmNFSiDHs18HKCDHUS%0AKLBcVYPuG8hf/9gmtTCVhsMvyOfv3sP0yX9G5oR/uaBCMUR81RIYA9u0cAZkoo41ASAWaAhB5oMn%0A54RlXYKdYlmCZqc0WRRmCJiCJYfGlsgVuwDIlf5DsGGNw1MbSDBPqz92609VAHttPTTCzykLBevI%0AFGjj2mkUcAyRdgdH9E0ugJbTtQKGVyFDNJbm59IUbJjtDqjPVASE5jCFQtB4OCe6+dg0657HBRLw%0AjyREZOFWymBogtO0EYhZkl8v+37g6d17/7Xz/S55RSkDpihTGEkMkMR9tO0bjnvf2PJlQfaYQFwR%0ABl4pT5/x/jAcVZOfV99M9UThu1wfsLqgppYGGl70ZRJGzabOchHpms8ImwF4GQ+SSROkxHFvn85c%0AV+j6vdVqhTAjJ/8sqpMuKhKFVjsqbu/6/XHsR8xWembn1PvW/QjqrxCj+QNS1ukQyTzVxtY0GDcv%0A0MrLelkv62X9Y7Q+jYrcTj4JZAijiahsBul/yKw5uN79Qeg/ywSSNO0pWdG8pVat0EFjUENEawtF%0AsraIdJHHIKYrh1+IElC9badkoOR8WK6gqxsfXQ28elskBZAUFcCuDHLhDBsjuRHR6+sr2GfdgEvX%0AywfxUcmr5iUZDiohTFCxmVZ0DgMmw+Gf91Z2lNH31gYbLJ1aQRvj6soK5hwP/mMr0SofzYL1oS0h%0Av+osF5KMx9cPuDlmVBuhRCWJXhoCkMsKvngVnQkYfGnJE0pZE+gyK/J6ihszhG12r+K9PVamGMRp%0AK8FC4MRIAqjU8TJYhu1DErDDP3mfdsRmNaToqgqiSy/tAYBy8NthEn82I5RTCDhOxdM4P2aMdoJm%0A2FL3AUe3XlDvzOquMPdkSJlg4tz8xQKWUlJo209iF46KGK1CHcridvZpV6hbGpBycJQ5UYcTgl8v%0AeH7v3jqNkXxobcTg4dkODSiL0L/uxCK0quH7Uk8+Oysl0GXw2Ck6EPW/xwEjnVbHrNi9yzUzyGAv%0AZQQsmETQjiFmmkw3kdSrbv9deWmnaEDM88gIq12cqmauhuM+h5BJGHAIZd9uuG89b+D6+Bj7Rrlv%0AM7Gs6bQhEILyKSRaNTyikBJSsGEyVv+MSTiOi1aNLvMHF/VmOL1nm2IZGGboA+gEv9B0rVPMTLyc%0AIcsSsAGXFgngjQ7oMW5GnRubTFy2MUOMo3VW6hcYADQ7YC6Q4WRY/AZcrwJyNSetB2jxzX7p7V3z%0AO/1WFGUIGw6GebtF64r0eYdW8pdfg7/peDXftj7ZB0DNwGvG4hiimUH8YfO4rBODNEDcmCsveeLl%0ATNDAbxmSMqqzQJa0hNpO1geMJk1VcHf8hNPSfdoByOXz7i0jU+k58iVV1vCA4UsCvL1VbkHdLCSR%0As2ncPbjHqSxNw+XPCAOG70IOZxUwEawNc3+aOLT0m2ioCMlO968YxCEvgSL7+booIA5BaK1o5YZW%0AB1aaAbgLJi/xy1rDfI2TLwYIsXGrKaoaymAzWQsFalGb/iKN0PwYXR8XyDJUjwk8fpYUjTTmQ0wI%0AFoaWGnQ+FIM6LqxbDVpjTlPB2FA762YwXJvh7orV1gjX6ys/E6c5FTiyMWGdDjzOMYFRfJM9th26%0AjxCYBvXj3aSFOVSwkPpL9E9xmlcMWKtWhY0nWeJgqiidDKzYYEMJSgmS04yq08nYsnMRIxybpOmJ%0AirgXHO9cjLXdIes6iTl7Cbydi0UoSbltQX9MRFiuHYrRWmFn0z+cHrzE4WCa1owcRm4zQ1ftN0JW%0AXqCVl/WyXtbL+qGvT6IiJ2Ampp8GSGY4udYhHlGqCgozYsQkOq0r1lePwWve7gcMw78Cs9KvNV7P%0ASGLIUqt1K9Y6OOoIHxcTntU5H8FcWB4SHj7r1W1NR/iks/+3esXCZtCBsxijbY5hPBJe+1Oav/wK%0A6fPvAABib0GeEMRsuL5akKR/33G5gk++3+pPcyGCpcGLTiEBJqLZ5DBDLlc0F6sUlhDhpFevkJde%0AWZQGiDNwlvUVaO1fr7gAfAXSOJazjWRS0Dpc+igsYZuWGBw2ph4phz5MrEeLyK2jHuFUh0QdkgGQ%0AJcVAl4XBMoaoC0rx80sGWSggDNgc8hEohlGmB0BjQGfIDnGRZZRNcXvv/OWthHCJ5QGBR9BJog+O%0Ajo+EIo6uqqI0Q/Nzr23GlalOG4KGBjiTacEaHRfJDTQSY6gC0iCjC6jAUOEYUYQyN23huXM837B4%0AB9Zyho3YtqydMBDkAASU1xShh8h5iXuFMH3WxRkdQ3fRJAUsCVjoA5ppnEfi3h0CgAgF172LmXhy%0AufXE4QeHRxIniUSjo2nI5VNKwY8nY5DyCRLV6I6I6USIm+I/Mwvp/tP797i/96HvUXCxmY4lOUUI%0A+lGfI3ug7lsMUR8eHwLWqarYWw2vGk4JeUCklxUPbtORltN5UDrlK8z4PuKPr7M/iY3c6Qf+R47W%0AhOL/+rLTX+LkwIJGtAohXy9gN7EqFagy6WgB3/DEpM7yuOre5ITBkOhYK+BQybiAqaGS26pSChFN%0AWnCaPjfHu9xzmLpPNdCZCIdDK0yE7D7S9eEK8j/zbcPireMDMhoxivTXfHy4BuwiPGGm0lokgwvk%0Ag9CA5oZMZorWGnjpP3+5Llhyv7j44QvI2ttrU8bqRlW1AK06BYsfIPIaOY+N6WTrygYMoowAMFex%0ANcSNbQqY/16Tbrk6rUlrwCnnVaBIOvBQC39rJZ4K09oT5bWOm1nmjXCyA7Y6rUSZLQyKliWjPVC/%0AwQA8v9uxPbut61FB5DCLXDBuG1OBDtaM8vTFB4FTArm4STWBPQKPbG5MSehks7wgDYVwTsFAMSqg%0A7QgG0znYosewOXR4tBDbqCk2F5YV3lGvzgBZV0iSgAcMGpunNQS00VILuA5GM4uTOn8kKJdJQf5Q%0AVuSg4xnR9KIHRdFzFvuNzzIe0P1nJ9NEwoI5TevbTAHXmXZlKtChHNIT/bC1mfFKFEKlNedgvhXV%0AgGnu24biN8vCjH3bUf3+XNYLBtq27TuW6xq/t/kcoi0z0ERLBRlPz/2UA+pdHy5Y/f4m4RA99WvX%0Aj4ka2LNfv0/k26/9TiL6T4jo50T0v52+9h8S0f9BRP8rEf1XRPSFf/0vENGdiP4X/99//NHv5GW9%0ArJf1sl7Wb7Q+piL/TwH8RwD+s9PX/g6Av2pmlYj+AwB/FcC/6//2983sn/ve72S0q4SQnI/UF8AH%0AS2NIxBRWnFoV1Vsfut/BtxvIW+fjdqB4JVr3Aox2lW0OFE6xUmrdF2EM/0AUcAqoQoe1KO9oHs/W%0AboqWR4vFyHm0pOYd8GRItCHHJo4i8f2+4+Kt5/qwgF+598X7BcuwtkxAA2Nd54ByGX4XMgNt973g%0AySXAx17xfPOKwQzNS+XttoHLgYzBkBCwD/W2muD04Q4LeBXZmuDuZUm+PiLxFyEeqVaCRcLJxnwQ%0AKg00nCPVIuQCbNHe7s1gtYTdgZ1YBXaqsPKpgWrNICNN5cSuIOrV3Zgr4cTmGd/bvyrBSwamtqC2%0AAyCGeKeyPCAit+hWcDgU1vY7ENX5GsfILM9OkjvkMIbArWG2/ZYAnU6Q4+Q1WoB1pE5N1kS1O9Ay%0AtM6Oatg6ctO4P0QkLFaRcniVaGnhBkosyITT8HBWcq3V8E0xtRhIC6eoKJNIj9obPkMwJK9w1+sF%0AQ1shjFkdlzptlrN8oPnoQRFjaK4wH1BqaUB11koDyPMTWUM9Etx0wAVAWuPaaaYh4FKiiJpjXsMF%0As+x7vHbmDMn9vmNTlFpRh49LKQGfJWKIX/ePlwvuzj2HUqQjHXuF8IKHxxEsMS0oKCeQ/3yDhYeN%0AMSL4WowAGdcUPnr92o3czP47IvoLf+xr/+3pr38XwL/68S/5q9eH1rXjhph+CkQ8LzQzNB7t9RSO%0A3G/PfsO6+ON5i7gzrjope0LRHrZigdFyEuTrMn0XYIC/DqUGOJxCXACZG8C+DyHFBWnAMiyAWuDX%0AatUtOfvEfbSeR2148rQeWRg8kkUyd6919BuDjMHeki/LChm+K/XAvrlQaDtw95uhbnNyrxBUvxgP%0AYggE8CxS2wF1My5FCfwoLxfkPNrAS/g4X1//FpbrF2gusGmywxynpoU9iw0otqOOp4LUYCEYW2Dn%0ACeYPUn+I87x4+4Y1sPfpn9OhoflAHhBA38hbXCPACXe0WRwkWQIXVrO4Do5j7zTYgRIthmtgoBIe%0ALsdNJ2XRDEEBIY3My+bq4mnWNCl4hhwQoRoFjGeygn0+kV8tIBee1P0tsEt4DpEk0PDn1Zm4wxkg%0Ab/sFEpu3HpPBIin1tKPTxhx+6kanh43NKMXSwOPBkZJ7ffP8+XGKiZEHZfHkiaJVI3WKgDgOTRXa%0ApmCvldafeADqjdG2Jd7/xem9LLkH6/prjMg5NoKWBhsMN9X+MIBbzA4WbskQm34yw045r9cQr2mt%0AMOxhJIckyJ5xujw+RERivl6gvkHv9wN3h3lKbR2uHHOBJOHPUonG28deK8rIAmWGOJwiRlFMfR/W%0Ayp8GRv5vAvgvTn//J4nofwbwDsC/b2b//cf8koFpgeZARGkC/sR2wsgN8TF5VjtmimPbZm7kfqD6%0AAc7EE3NqJ09mWFwAwgJOBKccw6h1FScAyoY0KHCSkIZi0xQypOC1YR9huixILNPjWSeeSEmgo9qz%0ABn+LwPUSEVE5C2gZsm6g2aQoLVkAr3Lutx23t5069bwd2Mv4LCtsXJwpT44tr0jpirz2YGflDEW/%0AOPdNIvSB0wMy9e+R/AqrbzLX61dYH7+MwZjZU9A1kSzkxTg9uFgWDGI0sU4Tf+6o8rjpLQGSB/7r%0AD08AKQNpDFfRoKMDYwWNzSP1ODvzqkxPtC9VRR4n9WSGRTYj/zpeO4OCRQDE5p9xcefK/VaxuTK0%0A3CuKbxitlbAqAGWATrFeRGhuvgai03A4hxlYjzbz45IWMDlN7XJBPTKoDTOxBIxcUdM5xE00qacp%0Ah3sf6nT2EyMkSVh8mLauy3SFJIaWMYTWoN+1Q0+dTdc2zPuAp6umTaMuoRms0Oqc25QyY+Oatm4I%0ANrQKR4XWIV+fnXgSRtGxebcYGjOv8RDMOQM5wwYZoQmGYBelzhxYbbGpEzgsKPgq4ItfB62hHHtc%0AO5xSDCiX6xrD2dtRsPsDfT8OHIMrzn0jnugBx77VzHouMLq76Hh4JJmfRUubJmd/VjxyIvr30K+q%0A/9y/9EcA/ryZ/ZKI/nkA/zUR/bNm9u5X/OxfBvCXAeBL51G/rJf1sl7Wy/r+6zfeyInoXwfwrwD4%0Ai+aPDjPbge6CY2b/ExH9fQD/NID/8Y//vJn9DQB/AwB+73f+nNXAmyYtyDCfbCnnqL6M+MRImOow%0AgKBao0JPwkhepbB2CiDQcXGLSkwD2zQ2KNWJqSUCOVSwXBjZTYEIFGotaYKgRehsh8w6HBSpRERB%0Az+pslmnSUw/HP5eE62OvEsq6oHmFVJrhODSUrUtesDx2dkler8gXhzbevods7uNh3IUsADitIKe5%0A8dZAlsG5/7zwBezh0a0IxNOOqF1Rdq+UkUfXC9M7bk8ICOa+3bE7fisXGfAxQCcrVUoz+eeUOG7W%0A8cQhpkSaEERigL2KXzKFmtCsoJxmGuM8MvV0FsuzdbZBrWs1OiMWPsF4JxzdzBWMpyrIP/ShLUQx%0AnBlO7EFeGY4qYbsXmFdophlEFYThsWGBtysDOHVjOqCwZ6C87e9xfcgQZ2ekZYGtGdb8czWeAdN1%0AsoEICO+OnPOM2Ws2YYajdIHPgGlSCn9vEYmYPSkT8iDSyfqhnr41PGxYZFaPOUS9Dq349zSdlTYh%0Avr+1bsc7BH8sfOquJhsH2q1/AVfyYjDEKL4fTKDMWBx/VqRpqVsLWtyDjBqWvjwVxrKE3xJMweWC%0Aw9+zEKGm0RkrapumWZc8Iu/Wk7GYwkRwH/RiHHPAIwIJg7jJZmmMUIky8QdMvY9dv9FGTkT/MoB/%0AB8C/aGa309d/BOBbM2tE9PsA/ikA/+ev+31mhup+vqgtgMpza1GEwcMLWFJsJL1tOcv1Mf2ajWNT%0AJkLc2MY2DxYzwiWPKppNKwAwTdm1MjDgBNTpYlZLXIxEHJitWac3DepWIsahsw2PC7UZmuOhuixI%0A48YijvY2QVBp0tuOalMFuFyQPPpr1YTi1gF6K1Bv9Zf8OqLZcgasCtij3CU9dGk6AKsJicfQ5wHw%0AGC80GXNiaDlwlB1tPEdJY47AyzLjtoQ7VgKAVRGJo9amtJn6w3LA2rVUmAcqFCuQPNpdCSm7WUEZ%0AtDM9oD7YTovL3G3MDkrHvf1cqA9USfK0r7fTsE2HT/oYVk9/744X968nyWFGlq8Zqx97eS5gh1yO%0Ao6BWhfpNLzKPkdqcyaAVYHOl4JsDW+6zkiVdsH4x7Bz6kLANuudCoaGwgum1fVqEE3WNdEI5INTW%0AsA/8vbaAVpacw/aC7GQSxpNKyCxISw7M9/zKCTm+QMwzuIUnSUHbDHkAtM9Dxh53WQJyS5nDfTCx%0AhGL02MsMqWgV6gN0E0LiPJ0VmcJPnJaEMrz4lU60RIYkrzraKfqxVdQ2DbiKKvQYs6ZZEJgRlnEP%0As/SJvB/8Wgu229CAEJZ1DD4/GOFgHZs6OAgDIhwPvu+zfu1GTkR/C8C/BOC3iOinAP4aOktlBfB3%0A/CL5u2b2VwD8CwD+OnXaiAL4K2b27fd+Vy/rZb2sl/WyPnp9DGvlL/2KL//NP+F7/zaAv/1934SZ%0AobhpjaidqQtRFTUDLFrCPKf4J8J9tNP+2BMwljGhp2k8bqchKthmRQ5F0wJ49cYt5l04NkO5j+l7%0ADZ6bapmCB7UThECodiBHuGwK61nSFtV9Ow7YvVeOx/WC6myS2qa8JKcFnAU3r0xKU6jbzdatYvOK%0AoSHFwI1FQqF6HITV1aPr5QJrKQQuKT1CvAqvBwPx85fwZ0nrivXqoiEWHEfF7lBYtYphfJ4fM/gy%0AKJYF6tW1EYePdK0TDiFWFNOo0Pd6dPURAKtHDDtrS2h10OEs2uPaGtSnV6W03m57lXbsO/Z7P0Z5%0ASaf0mBaJ5drqjPiCd0FRVn5YlUalLhQRdIYStsX5wcKqdimMcpD7tgNVt2AZVW0YycLUFpjTQvWd%0AoPjwa0srxOGu5aHTGXVUfJVjQIgMYFAx64QtipY43n1SPtk7WhX35qlXICyjus5tepifYDFiwRKW%0AtBnLkmNY3LuZ0drSCeI8LZrfomrxHvt/rRtGAeAlR4xazml+3Qi1DTGYBr10O3bo8HJfM0hT0PmI%0AMYfep7hI4hTeR6YEGmQA1WDplFpRd4S1MxHFvlMVwWYRZuwDPcGEMQWu7PUsgcuSJgSzTgIDrzko%0AvASOdCmpilrHPvNnNOz8U1tmaGXgYC14smSzdTTQVO21FmpKIXyQjn2ONet80oHB4YMbc2CWZi2w%0Aa7RulD9U3pklfLzLcUfzHL4MnXhiYix+ATbh4E5zEhgMpYwYtaneIlVUpxweTzdkV/Ht+45teFVr%0ACTjgcSUslwuc+o37tke7V446VYDu1N4/L4OHkrQh6IZpfQTnS0ArSR5ANKPaBv4qy4KHS9+8H774%0AEq8+7+6Haorn52eIUy4rFDU8lgXskE9TnUrBWuPiLLV02Tm6uT8RwvnS6mRIGCEgttZmzqTJmb10%0AgtXg59E36VZrKPdYJl8b5ygSZ04A/SYX5qDtdde+wTiqoR5WWJyXdoIBAYl2fn3IME3Ins253w2H%0A4+d8KGgoWdsOC065RBzcnTJy6udnQYZc5jVumUMZq5kmxGbTxZMLTZ2EWegkTDvLpTpHHTa/D2on%0A1gnH781ZQqWYsvQU+9PvDoTylNMJtUiLV5vqzW5MNi6K1u+P8TNJI4CB8gz4oFNBI+sa85RSyoRS%0AYCi1DueFzlEfBZgqbKSPsMFsbHkMnBxUJ7OmE8KGYjjlhOQbcasVY2DQmFAiFvDD+VttCCoqsZwi%0A6Vpc3x1pG8UJoQzs/WjYRt7n92CtfLwG9GW9rJf1sl7WJ7k+jYociEcKmUUlBLVTaDDCQbj7TfiP%0AacKYCgpn548OCIMiHNfMgi3QU7O92kONtkpRgaZR2RgxivspWNsB5y/nJDHUTMIhuGDQySJU3T7m%0ADKcMX+cW0+9WCtII5m0Nx+guckb1wOAGQ06CnMbnVzd26cO3Iai5HQ3m7BQ7GHT34ehOwbogE3C6%0AYBEX+9CKOgQ5ZGEEtFwuuHriy/XhGp4kRQ28ELKMtHtABvyFNgU2pfbkFPThXxleIYSAm9IqMJ7V%0ANjHDdJiZtWATqVEEVNdaZyoQ0RS0sIBotsiqUyx0blKZOHzeG9VIpwd6NTVdqm36w2AW3urynv79%0AszpnmkHIKZu/N6+4xCB+LooYksMx6QjUA2oKHcStdwcOt0M+0gULDDJEapKiPTdNM/KQJ8OL+j/6%0A9xMQEADckGp0atOwLIER6lc+i/L45JXSOVhRCRPm/cUUB0lVAx7VqtM//hS2rNaP3yAWHFsNpsy+%0AlQm/YcawJZlJSyLT38TMYFqDWQWanvF7U1QbXfHEfiSl3l0AIEwrZeUMzQoa8YU54XDIqYLDzwag%0AMOaq9ZjXUSuwUmYiFBPUX1eygN2kzRKHfqXvd+MYVQydwA8v6o179BHgupHZi8yWxQht3EzE4Up4%0AvpiYCT3zs68zxtQP1mTDzFa5deEPOmuFzELkUIqitik7HhBKThKmUSIcF73WOlPVq0HZwki+m0U5%0Ac4IsMv3YJoZnitgI+bJAuROCnm+3fjHQoCwC7PgeMgVN0QQf/N7VN/tja9hc/bm3G9Y1gx6mJHk4%0AExKnYCSklGNUcXt+wtOtSwGaKSpOfu45T9aJWjBKbvcb9hNrZOypy7oG/AI2ND3mSOSDB7cFbat9%0AEH/VgpbIrCBntjAIpobirXutbUIwJ79nUY09jsAIEa/H4Q3XOgNFyAURZhFAiMHJmTInzAF/sClI%0Aa1BPl8SAzw6WRaCuiq2Fw/+8tsnyK61C3WqhvlFkyUivhts7v9AAACAASURBVBvfCrv6sRCB0VCT%0AteksqBaiuO57MPBiAycOcVRTDix6WTIuQwzG6cS+stOGMhwOfWNKZ9MwcugB3Y0wmDIIGBNM8V6I%0AtIvkhve/Go77MV4m4E4SoC7jvtO471NeMBwJmKXTeYcwladiVpjCvKwhRyyh8HKCFC0gm8yC9HCd%0AFgDM0JGDUBTqMGarGp/3qBp5vkkES1qQxjUqDRrOCRninwXpFFqjOlAeUJ6hM7966PCr1wu08rJe%0A1st6WT/w9WlU5ETgqz+pKoHaGEKcxlp2sqE1nFgrNAUW3pANrqg2m08qktMgyzCrc42KgdlFQDRf%0AJrw8MEU8LHMAxLBp2qUa9rpE43/eulIOoRMRRZRXIsbilTMTxevlZXq+1OcDT09PwRYAJ5iNyneP%0AoNyqjK34z9QMGpadreG+exLMs2HJQC2D336NAOK0XMLbfdvuIYpQQ6TaNNKu/BgtbrOQJ5d64F56%0AJfm0PwH+Hpc87RFKBZZlQEkH9v2ADdOsZh9Ub+N011pnhWa1s4YAsCjEv18SO2tpKJdsxqOB0Rya%0A6f4zk6kyYALVhlrbiYvMJ8htWsfSyScnSUIa1blRsG/KfgDWQM5IYRDyqFAXibSlVhmtDvm4hAfM%0AoYjOhG4NWDk6u3V9BXjl3PiOUvvx1rpDfYip0iL0G2Sze00CKCEP/3lodJB5XYNFIZIQaVzGURnW%0A2sCC6NpGHBvQQ5JHrqGZzXB0nqZR2iYRQbl1S/uRblUayohlrJP7nlKe9y2fq3sLS9llXUEAqp+7%0Aonqy1BUYBl87g8OCmMImAx4R2c8PdaFQGjoVxpA96G6oGEPcFl74R21xTaxLwpoNSxqS/QLOznS5%0AEMhtkpXbh6jASLAygg1P/+9RZn8SGzkxheEPtwwapPt2kkrqmVaIgBmIJVRVrXWznOoMATQNPJTT%0AFDYYMNvQzkPo388AmMEDiybE5qlVp29KAw6nFzFaMG6SUKjmhJ0/MsQbjSEnD/S4UEnCyTCzYBmQ%0AxZJweBu23Uv3qRgmUGzYvA199/422JKgdEEdifYkIVTSTHBIHuUo2La3YaglckVenZ3ChOafC2XS%0AOolk+qlIZzQMT6Gj3LH5BrIdOzZXeTaUUCdW1XAcZGHs7hPTrOIoJURAaiUCKyRN3pq12cYSCkzj%0Aw4Aj4j2DuKGGmILiwSsscwPR0wbPEliyQtGgJ3rZ7GwZmMUCUUAoSSTmI22v2J8HrZAhQtFuEwh5%0AXK+KKQgyiwenMQKLzpoDf8VhwDuF0eQcJvcXNy1AHcdobv5mLeZGAMIbRYmBCiQ+3fYDywZFVK6q%0AnvzIDcdguYCxLIQ8ckbXPKEROwLWg84Ht9AU2CnVwMvJfMYx7kmaMWrUJq6OhUJ9Cqa41zuqPIyt%0Autp0+Obse4kNv4FRhhCwdui0nxMZYyakRaJooiR9Ex/nBRLQSrEWLJtqCW14kAsFNAJOMFHAN++U%0AMtI64FIDhsiNhpIYgJB77QAkOo3UvofC8wVaeVkv62W9rB/4+iQqchCB3R6S1KIi5zY9qdEsosu6%0AtDemEVGpB0czSqnJKEkpRRVctU1GAs3ZKsxAptF+8cm90AyR6KGNRuITRBtGuasm0Uam1FvzIbdt%0AjHAWzCLgAbOYYsz+Lhl4cHGNbsBtDJJg0FJR/bkr1zVSkCS14GjvewmYo7KFlLxSikd2hXo8mLfq%0AiyAnj3ejgnukyjPE+bfEOQQLxoz0oOBlDMwaSp0V+ZjEU0ozsZxbNFZFT77TKGhtwiGKySIREaTR%0A3lqanudGwZsvxxGRetooYJb+uyy6ADWOWSmdBmwApiUrpe4dcooiC7aFWYhahGleU5QiwLduirr5%0AeyfGKgtkiH3ahAUVGq+hRiHdB6WQyHdTEr/Wm0EPxe3Wr6P9HSE/+rlIB6pO9hOiE21R7XUff79u%0AwN1idyTx2PQMOkpB2ccw/hSTZ5OJxdKFVcNeosM9gwEzmWDaNK63vCxR9Ve0IRHxYy/TqoIJEh1v%0Aw+aWHZROcITZSVvQAB/gNyLky4qRMnZUjVhFM55xdrXFAFqEQgiIhGCwIHXr7LGXVFXszgQ7qmH3%0ADqi0LsADAJULml9gxXpTmTCGnxSiMU6GQWnv29Zgpygsj1JfJ2z7Q4x6a8HIsNhZ6cww0DPMgrix%0AevbEpAISU+BNVtsUSTDPG6hNYj5k4uAKQ1GNTZbTnL5j3lswrUAZN2MDR7vY0MYFsaQudnGATZkg%0AF/e1WDOOod4i4MG//uXXV3zluY07GfZf+AX8zNi31sMxAPByiZxNWRbYPja2gs1v5sMaeFARbQ0D%0ALK0EU0ZzrI+yQtaxSxnawBZVUIuHZ+gRZvdIglwFi8NPTVswFyRPepaZhtk+sUJp+MzUUGMaVTAr%0AbFzQ1MI+lBqHFasIgV0E06rN2DOaoQmSGZJ6SEA/9xpirlanXS1JjlafKS4jEDEIGu29nozV0CaL%0AAicfElZGG2nthZBcLZvTCuFrUCm1WUBRLJPd0uXKk90xYB1qJxorCEaC6pvsfi+oz/5ZLoqoAiiF%0ACpmkTu8PNvCgTUDA1YLmh5MQ5rjvMUcAKB6iTBQUx5QWwCgUoKaIh2KrNRS3cOfx/rkmPkBGYBvQ%0ASH9YhOd+ygF7oDWQXwcmp8xNOj0Qm6Ju/fostSGXGlm9ezG0MWejFDcugftMDQBnhgyIaJGI+OOU%0AYSzxINBjbuoGioeFMYWqlomB4fvC7tMyHtCn999OpmydTjrgq4nXN1MEleqFtfKyXtbLeln/+KxP%0AoiI3A8oYClbEAAcVGORxalOIQSfbNGabQ0QiEE8LTbDOFtUsAlU7FTZqsRMjAS54GFxXiTAIETkN%0A3CwggEUkhkm9g5hDVBBFVWiH4tHfi1iHVAAgZ8brL3sV/ud+/8eQr78EALz6w3+A/RdvAQC6Fxy1%0A4u3zGwBAuwvMoZW9FRwj5fs4sHkLfisGFa/g6QHWplVtawmDOHvUA7vb6IoZ9n10LQIdFSWlsEgl%0AEVRWsFfYJi0GRVwt0nNqOyLCjcQiIahiVuSg1qt1jKCICvLPst1rsD6WVcISVrX0WLZ+wMFBJu4D%0ApDEYYyTU0TXBIHwSZYyKxxTkVSSTV06jWlZgln8WkvFeR43ukaFexbYy+cpCF5BN699WNRhEQnla%0AntKEeegUa2hEUWEZGEQSkXYNDTYiwqoGIyJdDMxexdYNFkwqC7dErYZWjynZLyfvk5MPSq9A/fMm%0AiRQikw4NjeGnnY4LYOA84+GCaQKNroNIEOHahq6NGPfqScgnIljivtWZnW0Iy43zum93PN1vATeq%0AcpyLvE5PFWFCyqcOboSYCD5kvtWG6t3ktjXc/Z7YD4R4Dpxj3xAk8IDxUKA2O5V+Tscx1oib7MEl%0AiOPdAuJqGHPtya369euT2MgBQhseCCejLDoD2HaaOJ/8VJg0PKzVxUGjde12nLM90dP3RUrMqcNh%0At+wMgY+daGfCGCNrhkY+4vW6II/YuH2PFrx5Mslol+tRA/dbRAI7Tznj4qlA8vVnwI88ZOP//QZZ%0A+vvNGbg8pKDtvX9+B/U2cisaSSWltcDIjwLUfbImEOq63C9a9ni4/QZ7HmKT6wgewnEYhrk4LStW%0AP0hLFshC0DQteQduUNqB4oZMqiVYNlo1koOKHdF2SqKOYw88lzSMxVoruHvrrCaRNg/U6WFNhIFB%0A1HpAbLbOYJq2x0xIV4/ren3FMrD3VsPqVrXBiEPoZHWKk0wtPHSEM9KYHdS5kfd/H9dwgipNPNgk%0AWFbdy8aLlnNo5mTR9n8dghwMaGPQXVPMbfRooXKVBOTrYCllGPfP1QND/VyVvUcPDoiQEOZStKQ5%0AWzLEA7I/+Py1czcdH0rFahoCNgLm/UmzTlJY/EVZ0AaNFR2eGLFzlGRaRrcGdsbT/8/eu8PauiRp%0AQl9EZP5r7fO4Vd1VI9FNIw0GDmC0McJDGmFhICEcHg4GiMEA4WCBkEAajTngIEAgRiMMXiYGEu5g%0AgBASYww4gBg03Ux3VVfdW+ecvddaf2ZEYGRmRJ6i6Xtv94BOqXdKt+rcc/dej/+Rf8QX38M0lddq%0APbzoXZOieNM7bo8HyjkZWyZo5/gs5bjihz/4EQDgeHoXhmdADwOubg1+z5lb646JZOF2Gs5l+GYF%0AC+RmllDuknsUBL2dOL2jr4Ki6WD0AEA/IzbPnMA1C9CYQTkFDPc9PLO+kI2cKA4Q2Dez+ZSuem+R%0AVcjkn+Hd4YHko1Jeez8jvZDH5jxvbPIYxFEhmCx/bAZL0hF7b/MzAOwbR5kMl+uoon/4ox8uLyt8%0A+vk3uE3HvdY6uErgrKoabnxnKWEe9HDDx68/jb//2z/HMR0WH7/ze/j6Zz8DMKvTUpcFO7Q/YvNW%0AlgiINvGoeIiAtZO01iI7FEIotUZk1aM90D7Oqu7S0OcLnA8Hz1xSEY2ZANsY5OjE68/HPQZrk8A3%0A3scteLJqDboeomyhiq11qA7DP74gsEZyid8/9RGFHJPF8AhISujj7CO4e23STDFIk+OIjby+eYPr%0ApO9BFXgZMXmPxx1mPe4dA8XmS4T0lecLllTvfPRQ1Y5R4uIoMwzbDQlE5To2pTVI3AqFzW4AngN7%0AxogKE8sd33V1gDwepAC0GfpjbupHicYCnudedeywkfNJiOuAmeHLw3sbkBJz3EMghrmjIzejMNpi%0Azu9FFB0cSwmHR2WPOLZujs6EY7pyUpEceltDg8bvryDl5oq+dl+yKNI6Kxr3aOR99/7/+IK1Qfw6%0AA3XG3DmAx3zWkW/qTWc0o6AWujNk8dA5YyGdDD7nTNoVvggP7Q52xbkeDG4odc10zhhI8znC1gFA%0AaoVMtW1hjocrtiL029YrRv66Xtfrel2/4uvLqMhBoFmRG3tUnkMdNys0CHil3QOQFbQK3YLMaeJx%0Ai8yfDAOA05+E01sB4iBeT3kCsWGZ1hiQOClSsCEMvPtqBBP/+Dd/E2UZB5njrun1sXcLIAps8XG2%0AVO61jp/+/sjeKHD86O2o9D/8rZ/g64/Da6X1MfG+T+HR88tLWJ7y5ZptOBnMV4Ctoz9WRR6iO5Qr%0AAW9KhEqbdpyTxoXHCZutbgejTDiEe4NNCAL3E0Yv0e72fgYc4uzpvUGIarFrC1vUy6WiPs2K/Kgw%0A78PTHKMAXlQzQg2miZmFok7Y10eHO6LSh0+Gx/qixBkATIzHrEq5aTR/5I7lVHLC0QxR4XdFOlop%0AILPNc1B2N5tIlJGBw+Mz+9Ya8+dYcviYIPDq4Z+Tvx/MGh6Qx04HjJaTspvpjxbzCbo46iUtUiMZ%0ACwqRdY1PjHv5DPHex+/wj4e/iLmNeLat8j4mLl1YkmbYe3QXleRz7HzeguKDRnv59a/G+5DjMa/3%0A7s8JSVqL5PkThj7nK8ypwCYSVLrE78A5rpHz4w1ff/wDAKOTfTutmUupuTc4bXtDhTpDVxgySXjc%0A02bWp6ZBg9Uz7ZArK8g0/IuUFLSgQ+6RaPU4e+wBl6cNEjSOecpu8vVt64vZyNfOypKOhUQaplnD%0APXDiyqCYkSj1cBsiZ8A56FJuiNaPWYI7PsIk5knwM7niMm+LNcQgQb742HgAoLLnTUcI7vVLV5wR%0AIDAGRqvlGrTK8Vr33lFn66ogfJiKwPa3foKXdyMQsn944NPiKKujd8VtAtjPH19wmyCeXK9o8/ve%0A74rnTxOyuTPajBHr/QA/rUHSW8gTTeUkoKdBJ+Sj5z28m6lWeFkYcQsq4u3ljtYloKlaMozBzNGX%0AV7dpDCWLCGodXPXLk0CWBFkcZIi2lqvEBW3EsK29jecpA4tnN8yhloEWo5YKmq6MzgU+/9yNcJ8h%0AD40e89yMa2plxXa1sdmuDbtTJq53BIZJm43CGLmvYanENTFOvW/OjNhW/j6BBtyBoW1YVEAQpSsh%0AMdTypnbIZw+IJSlkL7A1Z2o9eM0oFg8YZgZTj5mEWc+htVkO1zwpd0MLsXBph3NyzJn5M5OzFdih%0A2uERdXZDuc7N9/IWfoxCxY8D9Qdf4frjHwOYHvsvc9Zid7RlXaAGXfcUAA3VtYNCOcugwlj1GADQ%0AHGpe6YLbhwGfffPpD3B7HuZvhxzpGQ7C9WkUZvX6Fk4M9TzeNKm3zgU+Z0sOiSEyGXBd5mMiM+d0%0A2Vu08BrnojFgBRAmYYQSeLl5EjbXNfdd1iu08rpe1+t6Xb/i68uoyB3hLzDogMvXQ4JayPB4yokj%0AhD5FMhyVTEa7tFRdtqpqDNgk1JwWghgzh9JqfUZ1GR4dZb4IAJhmhQXDbVYcv/N//i7us6K9ffgY%0ALAjQbGuj3cup/k0bwGPI091D6Xh/6SvpDHY7YfP0NO143Due5/f8dDvx6dNoQ/X5JTwyHnfFbabS%0A3J8thjmGC+p9sGHsIpAnRqVRGbWueDlHxeIdKJdROZdyDd8TF4Fzxl21E6iXNTC7bJATB4PFe4PM%0Abua4VlyvUw1YOCvUGXgcY7yd7eAZgEsiMQxiMchiHmzwxVEKpF6g0wBMPc2pxhkbP3h2APelEu1J%0Ab4XAFVFVovtC2ADd2E+eH5KIUn1n+dmZaLI5ktGxi/TKGiQSx7VGVIIBoubRdYxi1DPlPV5x/L5v%0AatDwR7EDtKpo10jTYhIwdXBAhy0YFU4WcI5bWtcSA7rELUxTdZgEAg5lJgc92JQidq37PZpa6R7X%0ABzNQ2ok+r+Pbpxd8/Pmg1/aXl3FuMIgJ67iAKIy9wBaDdYdDKWG9kVA0vYSuhOtkX+m9o88quN/v%0A8AUZdcP7eeO9c4Vxga1OR2qEaLNULDZBKZdIG7oyY33JYoR2PmOBdlwRVsNeNBhqLIwex6KDdUE5%0A4XH2vdYXsZE7ECZOBA7lLDZP6soMdtn+ek2Sk4rKXkAQ0MJJncOXeSR4zwuYNFkE1OOGN3OYGeqC%0AY6oEFXLEwM32HI7bDE24nyduz2NT17a59GFM5WnjlK2b0ZjQFhX57HjMHZfVgCW9pxrT64c/8DBH%0Ak0kHfPsOhyyP5a29fwLqu0m7+tTh30yK4bPioXOz/vBTmHRcJ4QDZyjm+9cCmYyO+taAum5yR/fF%0AfxXIpeKYfuaXi4PnjU5MWH6Th1X44vIeB+pSIELDakHdJiNksVYISssGwZCR6QxaOGsBaHLShQnX%0Ay/gcb5+eQGB8ehm/f7tpGk+JZHHAkuERlLAHDZljprxvmwG6J24pnjMBt3zQb2rGBZzTZhkQ9yYl%0A5ZCIoyABPPz2BxF545dvxY07khZJCLm9O4M8WTYrNs195aBjUG6phwEXbQ05UdJAQfm9mARhckiT%0ALkj5IAmKpwh4nu/LcUBWzJ4Cp6/ruMGmO6a+dNRqeJkWA/dPdzyeP47fccMU9aKUEteRu2PZhqo3%0ApNXoZP1ELmwPdfdgP45jUavAJ60RD4NNfrjeTqhPtlkvAEoUVA5GvUzF7uUpmEylcMxw7vcTj+nD%0A/zCHPu44ZhFETwKfmI9JH58bwOXtdfOvT5gGoPT6/x70w1do5XW9rtf1un7F15dRkTtgYYFp0da4%0AbUk0xGGmRT7MnwBAXFDC5GomgMzKBMZRVWnnqBYNLfizzjVUh4RZ4S+xYKUc+pBBLavFgAPU83VZ%0AYlrtrp+1w4xh7jN+jqHRNFBYZpIDfSn4NMx1cXfFwxR9Dl3o/XvUt2P6fjCjrpYWofvB9XQ8PY9/%0AuT33sN09u6PZDXZbPigFmIOWchUcY+aD8qQxrXd48LOf3l5xffsmWmpGQkYgiwFNQU7fWUqIrHwj%0AcxQZUW9raOXkKWfbfDggBFkCi5LcaymMNz8YUNCf+fGPIVwgP/l6Hr9n2OR4G6dIzJmzfNnSpHyO%0AbAP1cYtBKrYEFyBhB3fLz2hIm+EEKdYvJdNjHQQMlWQ0bJsdM9HnFbm7Z63vCbs4Jalq+PUvD5et%0AA1DPSrvwrMpXZ5vsFCINzxvyFBGBEgoCD+V0+OLTltrVfYuHk7imIBbGdzZ0vfN7NIgJxNcgtkGO%0AqXYmwiQvQdg2wzHKDmRzcTEf4qD1kYGtazELkkOtksrfpxJhzfrC8Ehc77jWA+02Xuzl0zNaHx3r%0AxTVIGdIV93O87u32wGN1b+4jCawuwsSBsgKyAfiER006qO4UniRYEH3/+vqL2MjhWGDgmIyHbDil%0AzSBfHjWD6bDob+aRz2dcUdjDRc6NE3O2bFmMEcR+wEL0A6Fxjc/JONUtjZwsjHyw0ewAA03crsLh%0As8XS1mCwNNh3DzZbaxlDdqESQpL6dOCY9Chjg04lqLmhu0GDpveE45KKuCVRa63FDUhMuE5TIHkP%0A9Lmp6WnoTdHmhUdiIZy5PDmOt0scpLF5l1JxfTs2zHdfvYfUEk6Quns8S4nNZPzVvDiFw9HNR7jk%0API4yKJMrrZ56+rRzSTOv4uDlDscdcVIksREpBVVKwDRVaKooAS8CXRmKhBCckWp60bsNxfASMfUW%0AG2AVwaWkgddq1Vko9up9gyQIdEuPHzTDpQBFRAsO1CQfYiFzIsqwE9Da/ed7cr6P02ZUxVhPQXYO%0ASi5AIF2bJYG4RNDCCFtZVN0OWmZkaHFNETO2Fxs4+8o8daBNhXI/H6mQLvn5jXyEkcxjv3Zf5oLL%0A8QbXyaZiV/h9XFMFWUwZGpZmnSlxcXaLGQqcIOB4kAol5RKGYGgxKPB66J77S0EvvR4FP3hzBb0b%0A//5zUtyfpzlX47iHT7zg8VibN+FNXUKjEYW44ENqANZ8Z4vNc+LIqtWWOa5SfLOQwHder9DK63pd%0Ar+t1/YqvL6Qi9+CqoiOGNjBP/wWiGFIxKAcdyrDJOX1gtMASWnYJvwunrLYcHoM0PrCU+/BKg8e8%0ABpGEQeXAkDf7+g+lplTXNNgdw6ZzvjVGixoNoGrY4PZuERyrGJAMAKAe4GOwWZiAc5PbC9Hm1c2o%0A0+5WjgKaXYDZSwiCRnUyq1uhqG69D2govNsL47iMjqIcBWXJtIVDyn25HHh6Owc+4jA7sSLfhSzk%0A3MzbgNEpq69CmcAiNcstEqhpJP4wOLw3uEYhAxMNPx13jiGdmePl0+hafuo/RQHh4+QMt3uLypM5%0A05LUPO1arQe3333oFGj5nptGxXaRgqMklJQe+Za880G+Hi9LNi1P83oNGMD8MzgnEooccVxEJFg2%0AcIfIZgbryDg6s7TE3ToAHizneYxzUCokGEZuyz+fkilAClqDZhcE7sAlDN4wVEvREZj2iBl8NM3K%0A3QYEBgAoKcsn9ojGo+K4Hoo3l3mDng0n3eZHzmvHvI1BLMbbBmjlWVFjgpuJBnloUYS3Y2cecNs0%0AtBm/fSYkaN5QKnCZ98H59gAtTrj14PqrJVPlclxxjWE+o8HQphFdbxoiIFPHUqC5WUTlKRrOMruO%0AauGxZLvHw7esL2IjJwDHSkynxLfIKNglBIsLiDmFELsoQpXQ4MH2YBzhE+GsAE/XNrFU9x0En3/2%0A4nDxaNHO3oI+aI5oKblwPAi0n3EDExy4LnoRAdqTfkhIShkocwC1o98X/iNY7KpCx4olHe/lFg8V%0AKYLLdSji5HLA5w3QOwOTgTIwpf8nm8TZ4D0x1Ho9cJ0MlONyxKYMJCPiqIK6mCWTDneJ45p+Nu4O%0Am1jWoHGurERLn3HwJq4ZkXHhIEi6oS4lNl9PKRfcNhgdiJg5fZwQ8whHcF8JrpOlaFvzGYKYZDK5%0AGbz38KKv2wY4Nu+lZLWN3vq5n0oschDLZ7S5z9zw1ua9b+qEYF2I5PkpzDiOuolEPARNXYGVnWpG%0A+YDa1MgEpJcNCEMwN1la6vFdxpuuiLGkgslnzBwDc+LUug0VylWgy1eeFbqcN0XDt1sE8VBgchTc%0AceFJg8Udx7w/az3WR4EZELEkGwtoUHPWfc6wzuHjTSqQJTIjzgds13j/XdhFlwp65INzzMom9HlU%0A6HVF6xFkbsqtacQMFlKwr2LK4f0MIWAzR1n3HiH2JmEKvyW4gOaDzw4GX16hldf1ul7X6/pTt76M%0AitwdxfKJGHCI5sDdEdoNEFOIUMi3atMJrVtUWaXaZxaca+gCYayxuB8WRYnOGm4R9WH5AcgQHsuF%0AKKsP4mgOhCnSt1kEtLXq3lu2eMxYz1BrCp0RYU0dt9liXS4HwDOQmjtEPPi85IR6TNbK5QrYFA7d%0AdKvwKCp6LhJ/33sfw7ZlA+wIkQY8Xf6YS1Q8x3FE8rrTgI+Ci80M2aK41lBv+KzMys85U2kYUW46%0AHLvXNwmFl3w9JK1yt6rQPVNiBnd4nqoh1E62hyPgI9Ue/ihOCdeZZSQazKGtBf8atqX0uGZVS+ly%0ACON4XSILaGGwdAS2dAuOqP7YN1hwr7gcMSB0pRggMzGKpLWzuUeQM3NG01kiHgOSjONloHD9NABp%0AYQFlfNZQhIc4IfFFi25E+2MwV5aNAiTYFsQlxE3OPSP/2JL3L6PrGS/mEG8oy0MHDcLrvi2QeR+l%0ATGlcBxbHheK9FYYiFDoT1iRDEFKUR5Tf1xxx7pgpLDPKio5c9sDCeDNjKEd4z/i5UxoaLb9/D4aX%0A0PRAX6ljppFoBTeUdZLO7AiO+oRKS/ynQ0+C71dlf+tGTkR/BcA/BuAn7v4Pzr/7twD8CwB+On/s%0AX3f3/3r+t38NwD+PASD9K+7+33zbe7gZzo8jRMFRwgieTbbWlUJ1d7rhqElno/AsHy28L3wPHcfc%0AgMq1xPTbiLC8Z6luE3b3gT8uBg3sszZ1+b4MNk1i90vd1zwjvQjDLnRhgiyEGuImgSxc3244l6c1%0AA49z2XdieMcAoHJBOQR1qojYgDKVoaVcMeE8HPWR7TmXtLQ9ONgRfXpnrHACAsCz1RYILnW0uten%0Ap8gYHWyU8VqtNbBTXpBs4RWucNQpuBCjaIXVehwXM9o2jwLy9OsgQdif1lrRePk4bxFfjhTHIGl6%0AvggkATUY2sI2AZzT92WJkAAM9kl43/vwXZmUslMdPClp7Bwp50Vq7HfkvEF/nF7XNDYJ3j5nbJFE%0AKS5ybA81pLe3NiCiAMfPL3Vhbwqe54XrE3wxIlCSel7qZwAAIABJREFUDSSU/ihw1JrXoNrGqDCK%0A62JE2C1lXYHN49V7C+X0467gSqhTnegu4U2u0AxkYcQmy4WjACnE4SHjfWzRwQBijwehe08hHuc8%0Ai5DRdA6PmZPBhjo7mcpg2x7o6zyywJeRmmkwW4gQMBxjxDsuRXgtFWWphdVjJlFLQZ83njny4QhC%0AVYFNRZO2hjaPJTlloYQ89IUU7TbEUGYloNaVWfBd1nfZ9P8qgH/0D/n7f8fdf3v+szbxvx/APw3g%0AH5i/8+9R8Adf1+t6Xa/rdf1/sb61Inf3v0ZEf/Y7vt4/DuA/d/cHgP+DiP43AP8QgP/uj3wPVejL%0AeCKRHCjH4CyzXFeewfws419az6cpo0RWKfvw1HBbJiMcVVEpFE92h2FJfan4Z1XJsEbNyfjqf4mQ%0AvFVBVFIEir+37ulgZ4pCOTQpZaS0A4BIiSqWD8NU3oPrFTSTf4xKwAxcGC5nsAqq5H8DCDRft14u%0AyY3tCflw5ejmBQYcG/PCEPBTOQ7UMiryerzFMeXvRIy2hAwgMBl4HT+xoAsQMXhK/He+cus0B7FA%0AV4KtStVo+JusyuQouDyNg3G8OZIL3O95wJFVpCIhhMFwCvAKnTyCoI18E/QgOoVRkS/GkYMZoQ9w%0A9YCWKtcIdS5yoM5zxCQJ2Zh/HsZAlJAbyfY+6e6pMkaRwOJdzN/fgsa/eqr40Y9/EIPfn//sG9wX%0Af1k8LF6X2+b6LGskLEJRkRMPllUeSQMvP5rN9tdhAU2YKlaQBtMxHRTX90/3RBNOaEcsYRrhtNAQ%0AALrESD6uyeWlJCU6W6Xg7IxzFDZMFPCmukUnPQaUlG6Im1Jqh1bQESHHpNnhg1PCVUvFUY+oyA0a%0AXQdKMuKIepzH1jUi3Nx9cNc3V8iAbYpEshjMAqZxGM6XGXTeCTQr+BCkfYf1J8HI/2Ui+mcB/I8A%0A/lV3/xrA3w3gv99+5nfm3/3RyxV6T2hleV8/vf1hxmqRBGyg6oE/utmmDByUqoiGagafrbKfDb4w%0AV3qAZNHMLO1aMahdEde2UZyYKaEK4VC3McU9B9NkVJg5zDVTwitjgdZSjmCB6AWwaSh11CdcLsMD%0ARfgIzxgnAtDDM1m4JOZKhDoFPXa9bMZgHv2WVImLXm3ijOuCdhnqTgBMFW6zXWwFvt2BNKWo4j7s%0AhZdIgxOXp+o45kZcn65hT3veDS+39EYP2pdOL5zJBrq8O/D218f3P35w4NN9HK9Hu0OnZ3rYemPc%0ANBzQ1aSZLWiJEBs5E4I5oNCAxQDdLJAH1MCLTmgeuHg9DtSpqj3KFUVWkk5Gvbln200i43MFLJci%0ANziCkjo2pWXyxZDl+dPOdUjw/qsrfuO3fox3X43i5v/6nQv+4KfjXnl4xWNust4IvqxfzbCuyiHG%0AWlWHDnN7zw0wDqjmNbKnNhFtlsVcBiV0Ceu2hwfIo6BAkbjWnVvMnNwSbyeMB7otZlM5QunohcCR%0Adk9hewxhlPl+zTchGQZVNJKMHLF5Mwg+z1F/9MCrqVOqjYlig33z9u2YO23JT2XtL0B454+h3Txc%0AmpRW86E5DdMxWDzTSiHI2ms0Yw0FjONI476VT5tsoW9ff9yN/N8H8Bfn1/mLAP4ygH/u+7wAEf0F%0AAH8BAL568xbkwwXtvClebHgGn/c7ru9HGHE93gVtTThx7TG8Wh7YYyOnqDIIOsuiprl5mTTwGgZt%0A1cu4h3NgBqOoFreCafCiYzDkMYUduRZrEDRuKF8BxF5QlvxeEOpT4hobscgVtDBPOpCPCB3m+TOm%0Aiomz+kPGamkt0Dn4rOxRhQ814DwkcyNfF553GpxPAA5BX8fYOTY1YoKueDEckJqhwUIaHQmzo86b%0A8ThKKit7R50VfOuP8ACH15GBOSvca73gzZRQF/CCq1HVcV+Yr7Uo0CBZIYlM862gmnFUX+q2mWMt%0AMT4AYvQW0l94TS62acbIcZXpfAeUesSGS7M7mQcvnRCJRscVD0vL+C7d91GKM+yW8YP9ocAK1H48%0A4/byAWWGLJ+PF7TpDd/c0Cd3tqvEtd57Bh0cF4HMar73DreNLusOhO6gwHVZRXBQ64hyAM0+dALh%0Ak73dUyCDzXPspFh+/2T5M44MeBYIOgj3+e8P7TjXw4cJnfLPcR0XHkpmjM4yTMlcR/EVA17EcN00%0AoxuNPPYNYkSRxQLUiWnXyzGiEJd7IqVFwHgQZce2rhUCh7slu0OIYaFGLcGpl0pxLoZgdz3UHNcV%0AttIp/Nd3x8xvW38s+qG7/767q4++9j/CgE8A4HcB/D3bj/7W/Ls/7DX+Q3f/c+7+597M3L7X9bpe%0A1+t6Xd9//bEqciL6DXf/2/Nf/wkAf2P++b8C8J8S0b8N4DcB/H0A/odvez0Rwo9+NOh0j9uJX/xi%0ApdF8HTglCGlniRJwAAgBs6gq3DlUk3wc4dHh1KMS85QYALANfh20q0VSchasbCqpHEeLD2QAsGq2%0AQESBp9lIto3K9TSDtCWKaZlSoxtOahztsZKFH7YDIwFlfn8yR58Vl9jA3oCBMdv6GUa0nsQcbb9h%0AzAGaLBGORyXGfgB94tpglAkniFRIVF4Dmkhjn45lQNHPhv5hiJNu90dUbu3saNMDvN/SwAsuECro%0AM8mI9Aa00ZnRIbhPsyK73cCTxcGeIi0+8vJgH2BAkox8Y4QknmrQUL8SGbA8XGxU7Qsb7WZYzmYu%0AlJ1WIlajQlvVEyhtb8kByOdsvnXtESLebRSN87w4D5olJqNifsfbywt++vu/jw8fhhnYz/7ga3x8%0Antd7eYs2O4KOCzDZR11T+MKCZFjZA9AWrBV2hHncqM4XzEK/BDnN79H7UFfODvAom80zS0TIKfYT%0A4SMGDqOTbCsHgBjdU9D1fJ44VyqSDwgPGPe0TstoqKBcp5VzlTgR3aZkbFXkaoF/+45fd01FM1F0%0AQFIZstKCmOBu6JMx0npPCrRtrDSWmAkw85jBja87OrDVytdkMwmn5TN7VuRMFIlEZ8+uZX2+77K+%0AC/3wPwPw5wH8mIh+B8C/CeDPE9Fvj4+NvwngXwQAd/+fiei/BPC/YGxD/5IHUff/fbEQfvijGbTw%0AqMEh/ebrO84ZevB4BjAHcSwXSJnp21xjYOJmk960cNIWMnOlbKndNVALIY4h5NoJNChpqbiSSiEZ%0ALxegXBI2WB7a3tKtkVnABweNzN3QVlvpSceTxsC5NvIOlEU788E5xuSnC8UJNjOoLj4uUKdhTyWO%0A5Plh8rWgEY5jekgBS8VCFM5qsGWOrhVkK9n7ilIGXl0vRwxniRTODWbjvMDu0Pk+7aEZ2CGWLgqq%0A0er2ZoFZutNwa5w/2O+fcPtmXpJVYlio23BVqG/nDsG3dlP0hlCQdtVIX1fS4DUbaWgAhBHn182x%0AfK0BgFUwLarHxjh/p1hizGSJd3fPmDvmAe2sQaTDPuMyu69BGoIOZw7YtFporYV5oJeClnN6qBTY%0A3Bg6KKIFxzxg4bSGGjxun57kgHsDocWDaIW2jM/Iob+Ac9JYQUG7hY2iJ1w9SwmKJyOH1sQ56DXT%0AmCdVKTgXTDEPVGZz9oCfSJBfmJHzHe8B18EkIEUvgza44EpjDVjCOT+XA/HgYd2KgO28L11D1AOE%0AgFGdkapeHZAIMIarsmYK7mNuFwUox7Vb2ON3hCUecICF+ZhZmqfRVm5+2/ourJV/5g/56//4j/j5%0AvwTgL33nT/C6Xtfrel2v60+0vgxlJ4Cnp9m6VoH5UjQKvpkwy6M9x5CsPn0VFSa2aTVNs+tVIXe0%0AiAjDRlUbob2rwmSUZV7DPKreNaCkbI+JNVqkUhnX63LaMtx9Vqe3RwxWwIMksAYXBATU4LYNGBvQ%0Abunf0GeFWOsFa3Zw1IKuyNY99T3TPGhRGStEl0ihr959HJ+V6iKC4/qEslLWT6A9VhV6DBoNgFqe%0AcMzYt+vbNxFRJdXR9Rn3lwkZnQ6yNTA8Y7AlBLis7y4RQAsyyOSLWtfhyb2EJOros4Oxu28VGodf%0AB7OmxFcRSTBtVtqrIzHyqFyp8lbhWbIVxCBxeSx2w6ycSxRfo1qckBeBUJcZ11aJqWqKXYjm7y7K%0AZjalwgWLj6fw9NtHDU/+1hW0xEUyQ6SnCKg+vUHRVbkz1qFXeECCRBaq3mHrvCISOwwaqMeuhOXC%0A4MmDdSP4unaM4nW79skMWgwox2O2dr30z7rBBV91PXHBEpYJ+hzigitsS9AyaPp3bZRWLoxjXi9e%0Ay6RsDkbkCr4nocFaCWEZg2pW7j6Pqz0UtvBK9YCCeFOKD3olxf7CB0VJ7z7OM4B5n5d4rd00h4lH%0AFw2A2eK1hDRhE/boct09fuYqntbE9HewIv//YzkM7fFp/AszyjSNef/DI2AO/9BgwTB4BF4+xH0L%0A/7Xh5bz45vpAmXQ6kWNjCyTW5U6wYG0MD+uwCEAyWpwTZ+3FwpwJULS22iLNZAcdnPJFO3PPFtEo%0AsVXbTeMUYSNQCpLiyAKjE5t4LNk0nk6GpRbYZK1o5/gooE0ZCQJJCWWogwLiVxfAVqxWCVfJ3uLZ%0AhlIFgoLVO5vmf1NNiiUzh7rPvQ3lHhYzbW5+oujUUBcrgjl80nm7hn24Xs2foWjHoQq5LBx7eAza%0A5jmvcwOVkkEHnRU2NwllC2YLC6bB0nxP9qCbarfYzMwUfT5IxDnUjLZxfo0B373OkQ8PM2yy9vAo%0AjHMBjFY9rhsdrX5cY91zY7G9vc9ZDekjNgkBxzVJ1oaOICgWAosIuwJeNgwueYwt8V7rDCdPjrVr%0AzHqaW2D/vvu6o4W7p4vhMececjC4EPry0tdHMjqcYBMOYhMwrTlViYCRLo7r+xkt9+4CYofd58Pj%0A0XJsZQ6dGoguLc9X1yg09pPANDDrde8pI7QCA/9CnKPFmHL3gAsJA7Ja34XIgy8+KKlLc2FxjF2T%0AQn3UCpoPu++OkP8xWSuv63W9rtf1ur6c9UVU5ITBJAEmF/k6hyOVcW1zEm8Oe1lP+QdMF394864g%0ABwsPG04AoG0oyDk60A2O8HtDXwkmYujeYmINdEidnws9Sk81w+O2KkcdaTIA9NHCmtKbjhi4iICi%0AhaagE4V3ByvlhNuSOUCboKfPaiesYH/JpnR9M6ZksDThFMtwttDkNGO51kC35MDOEEO5szecK+7q%0A+YaPX8+K+nAwndDJ+ze7b/7WDgRMwgF5mVNa17KEh0wRhlzSrZuZg5NOnoo8VYvzNQzW1p8l2QYC%0AKFXoZON0UpxIn/OIJ2NGD66/BxxCNOAXm8fFhUBlceUFZbGXrAArmNcowpMJm8AENvw3QrVpvzS4%0Ayko9vEbg0YYY+cbE6vDecZ8iudvHO87HYsDMaEOMUKtQAup92QqBdwjB2rgOFlQBDpVt3zyGYASf%0AQiOyEn7cqgIqDClLeX1Cpn3rQwzn/DNT2hYrTR8UAN1a/MxBB9QVzVb3fEYJauYxXLZOEV6Mg9Ij%0AiQnHu/Evv/5bP8Ll7YGXnw39yfPXH6ErWLknK826Am3eVNVH24upRztz6C0sUSHb5rdEjjhGDIS/%0ACjHDl4Wur+Hp7KyFIUtZizRpM00WnWEQFYDhRX9QMvK+6/oiNnJsxlPDQW1urNxRj/Flr28kWs/b%0AQ9H7oLmxZIbgMBhC0IKIPTYZbR6bGYiCWmaPnmrIYnCyzZgnDzzDg9Ll3ge4jYFBBu2pK2y1wE1B%0A3QKfE65xcYjIFgG34W7qcRz2hHbzQSf7zEh/CwRd5jq6oCeMDT0EHuCgazqNtr1PzNoNWBmnQ1O2%0AvqNGRur9bKCVvH474TghnH7TFj7UnmZJmuZYqg5d7elG32NikCSMYEDi5UgGGxGhhKw/jwt1Ap8L%0AZnCgpCKxFA4TKleESpaxIQucgh5hAshAk47ImhAG95Je9LrJ7Q0Rh0cbAwQ04gZ3wUp85s1Z0EER%0AugAkro1CGbMpo1gJX3xrYdQlRRJL5zywBODdFJh89dUlvuPLs+JsCDgJyLAWIw4KHLbPyM7hKjiu%0AQ4KtbUOA5YhF1PL+AqEviT919Om+eDtvaFGMdJzWAkpUb+kUWiik/4w0JtP+iIdoc+CcD7dyFLyV%0A93hcbvNzZixi1442C62m51YEWeDYRQTryec6Qm7Y8p4Ij35CMqw2Lh4Tx307MjE8ocRKQU107xs8%0AmgWcMELJ6ltWLdN338lfoZXX9bpe1+v6FV9fREVORMEc4SLBqXTtQZqvh8RU3ehE+zhIvt4LfFVL%0AKGhuYWEJKdvAKWELJ9o8Jhy0BhWE0RdFeDNi2MqSfFLStKMs2UDAiKNr8Dkn3XQR2+tmxeKnfebH%0AHcY/BOyGr0aeLSL5ZxPtxfQoXSJFTViiWgIoKnLiAmFB74tTb9HCKAPCS85sIc2+FA4jVmKZTJzs%0AFnSTCizuu/r6H8A6Ej7aePqI7mN+yu14meUwiLc0F0XKpKGALv7tTHeiOfwsV4HNFvWMwTSASqEb%0AYKbocmS0A8GOsZoDrM8tL2gFqY/Q3iMHtVHn8oJTtil2JCQlFGgoiBMGThGOEnx2jJc3B97/2rsY%0A4B9PV9yXbw0EfQ2dDVEmynHg1344NBd/5u/6tbCwoJ8B+uEF54orIwspfCds8FfB8riHUnrTUEHv%0AHWXZvzqht023sFJuuqepnXCQBx6tZ5cG4GwNut6/d2BCKFolA9EZ6U1OlnoABz5+HASJn/7ez3D/%0A4R2/+IMhmnr+5kMMKLUr9Fxwp4H66rgQ+4QZYj8wOKxbcNKFcmhv7sm9ZyQDBXl9Bmi1icEW1MvM%0A+fvEEXEofARLx0k3I7PvXpF/MRv5UgoS0QY7KBa9RJhRJg7VuuB+W21rg6yTDsKjtdh0GBVpnZaO%0Aapu5HNgo2u7YbD12zMzctBTojJ+z+Pv1ZyFAKTfinGPPX1vtMSxbM/d4QAxfhvUQQghayIdHhG8Y%0A6npADVXYvDFNw4sCTNH2YzOKkVLGFD3gUNpeKyl3cMRDpSAhBCMDmWCFFcAolHMLFx3vSJHfycTZ%0AdjvygWpzY0v3lC0MwsK8jGbW5Phztrq0/Tw1g54KnwwFUU/lnVDg1eSAhz93MpECkgsiQ2K7xHl9%0A1nqgziCN4hJQkLnnQ1smVBOJ7xoMIJhuMwFKVQrxZw/qpT0mHiyfdbkJU5g4EeIim6EL62GhkEW9%0AZM/3KwAOXs8UKBR9efSzxpcnRdAq2QmB3qBCgTB8q4VDGNu1L/gaxIKDnuZ3AcrEn9vpKL6yBhje%0ALOYCZHkozAx9PdXUwy+/ezKBugge8yb6yc9+jo+3Z5yfxtym3R/xnV01VJ5kHuImId6U3h6hGMQ8%0AGGZRXSTbDEiHy0IcqthRiOV9PrII5p8Jea9hy/2VkkE1lbEwI4IGFEav0Mrrel2v63X96VlfREUO%0AIKpoyyJ8pP9kJ5MDBHbU2cZ1a8PRDUA5KpizMhlJI7MSM46afDyJ1/tppG9DabALov/b5Ppd0cPd%0A7YFGkw8rGpxRsxRFDJaJRnsuPCK7xsum3y2TpP0n5SCqaYtJOs9A2HB8ZMQgb7z4+v9kWlBJ+85t%0A1jYgC7eokEWSY97FsULhyIFwxoNGJVIrIF6CC+5KwPTH9pYMAQeS0cEM8uwUVoniUwod55g2T2sA%0AtOK6aHMJpGTDABQDWTKadqJryNXWDBeoHm5+UI5BtxzpNGddhwXDKpAtrW+JOJKmLlwGcwWjPW/n%0Aer88puSMTjq43cD4//D+yOE6F+Rgi2Vz1kt/kfPlhpdfVNxvY5D3/OElYDGqF9iEFd0pBuuqDZ+G%0AvT+kIrzMb4/7YOUcCwDIwS84q7rqhLpsZIG4JpyGB811DWgd+Gp1KibQZfXgPXz1hQU8P9etJzvN%0AlEE3DUYNPQzZ5BlcFkPNonI1SQ1BI4YuVhYRjlJAM5JNHCEOsjO9ZcBpKcvC4WXCwiH3pxnaHaw2%0AIN0Tt67Lkf47xNnxMRGE0wMelNHhaj2GywqJ96hS0gOGJQa934e28mVs5ERhE0qc8C+poyyvbaXY%0AJEUc16lMfDSH6rjI0WW0kguL3rwZht3twjNrtDtuaelKACDpTfFZyjp36GRqOD0ADIy++kZZc4sp%0AvGNYa0bWoiW7o48Xme/JcaKhCAaHtoapgRue46XGFNuBZCgwB04rR4EcSwCVmGt/KPpKl7cx1V8w%0AjwhnTiYD57KLVUfva2PYlI3dAOmB67s2qC1/mAU0YxgHBbSCTX0rgbKoDlA80syZ4ouNzMt1A20g%0Atcf/zJtqQS6CWjh803s7Qwnb7w02HzZyKYGj+0GYGQng6ijIeLzBU5obLieEYK0FO4g6YG1htjSM%0A1eZSU+hUYMJ6bupm6fEBSzvlounXQRSCsa4GNQ+fnrO12MiFy+Z/v+V8AoGDPz8egfs36+icYjIH%0ApYkTG6YtPi4OSPj9n9DHuNb7ywu03dHOKRxih70Mb3TxFhGLRie8Tg+WYzA3AODJGYxhjkcioFMW%0ACQV2MrDw9lPh07aXnWGzaNOKuCZPGZs5ANRC4LdPAf+5G2g+YEk1BEkQ3zbvNM1izj+jj2O/2FuD%0ABruOcRZQ6omLF5YoWg4RHMf4BxgP0eXB07TFeTRtIaC6m8f5rrAIytlKtW9dX8RGTiCUyxhkjuO5%0AhhCUu7pMT3FMnDACciSecs0esJabaeF0SAMS9+qeaTLknBxljCf5Gg6ZK5zD+iy5wJz4lVPfhn32%0AuXpzo4SpWVyEwD68y5uWNFVk3jX9sIVwHEcYgMmW5lJEolp2UFxowrwl2RhsKupaV8DTgGujmAPw%0AyIZsp6HPm+Fxf8FjFdTVIYeHxzKw+XYzBdb42fHC9nDeBpcDgPwlfDFCcBFpPWqb6RTn8QI8gNXx%0ACKA4LgwK6wDrGhRNPxU+n/s4GDxDC+qbgmspEElqXdcVZqHRHaAbvM33NI4ZiurQIACzcnXFarsG%0AUz6r4MjooTxfvFX0BmxpVAV8XHBZaTSnguZDmXbPd/IcnIoAl5mreb0AsjomzISguQESRzfI5pDH%0APDCPB9o3M7Pz6xfY87h2+u0+roX50UoVnLdP8xz1pNB58sXvxZNHzQDWMPrNBfzWcZkZr7VcQmWq%0A/QFfmZtF4FNL4idANVrZCIEuIuDC6LeJn58dMu81axpDYFKDzocFGoGmFkUtB5+YVXdU23tlibxW%0AiTj1KyyxzQgxCiKee1yX6xgTRRC1M2fHKUjkgDVCb77PsPMVI39dr+t1va5f8fVFVORDEDSfunCs%0AdBGIhFqNmMITW6QjCPwgHCtWyhUCXfbYw/sjH5U5BSZNHN4ItGAD9+HfHCINzafxMBAev7OxRtw7%0ADCsjNFmNToORsGdFLjjC3NPLwjXNrRTQc5oQnS3eT2qBE1BsqVkFsibbnSArcb1xMFuolqjgqZYU%0AjtAJs7AQB6kFxXN4eaVAY1WkvT3gU+gk3VGcUSIQdDMjC67AoILG8XKPqp2QTA2i4d2x1x1xjn6J%0A3RIjAeLAfIf38/rzqKTWmWMuWBbRZhkL5tD0zjgTY+/acdqJ6/tZMV44qkJvPa5DRoHNVtmUgipG%0AE00FRgU2ILM1b7CE+8aHG+9fS1RiRom5KnlU5M4MkhKfU+ffrfcJpgs84DqnYXcLAF4PlImJU63A%0A/QQt+mA32IzQ89sd7WVW+i8GfJrdzKc7eHZmtSnQTrSJ93cm0IRdoA10LOMnCUrv2R+hnAZjWabj%0AIZ9AB6M8zdnD2wtkVudyAPJ+YuxHhU6b59vG3LqQ47hOiiYYfm+4f5yW159ecCx/mPsjYBZuBl/d%0ATJPYA2AEnpCc6pghhWgMHEJAeMb/EUua4OXWAHSDaUOfYcMk+76RKmZygky//3KRsDZmNJSy7JC/%0Ae539ZWzk2DZA5OCTuOTwy1LB6OzhlCbe4bONIx/5eksy3zoiUMEJ8EUX8hJDLlcPJ0KIo1Te6NcW%0AGzntVDGmJDOSbzxjTZXzhE8ocDiBLLVYT6Wed4IuTvepaPcZwqqKMmPTygydXRggi8RN211xTldI%0ALgJaMwVPAympNTm+GKb7tlpXpuwcmZL+WBDYKsTT9xsW7z1+JWX14/guXNxzuOxJJcQm15ewltyH%0ARvP4WfLrd/iF5ueMP6/zuPIjlwJUEANW8SMoXQZFXdYBSDMqdB/e2n1sTNe3B8plydRrPvnct2k8%0AxUO/FEKZjpjlckCtoy38XA26UsTJUysgHMfC3IPuqIQwHyMRNHc85uZ5bz1591sMmjuCr60ejFCA%0Aamg03Aiqiragkuc7+vO8dh4KnuEftTPkXLOaEwjLCh+0xjVQboYSUYYeHG1xhyyTtfY599p1u1ZO%0ABZ7nIPT3Pi6/NtCT4N2PZnZrFxzTDbUAKLPoaATMv8blriB+gO4LNrHcZDfu+Ahlpu3P81tZ+oGz%0ANsA56YiEmDW5ZYbvXkSQW1y35AYWwxEqborXbtqS9w+CTXzYKudAV5Huh98DJH+FVl7X63pdr+tX%0AfH0xFXmwFYjDzMY9VWFOFgR+Lozjsj66oy9/E+84+IAtJZaewDL/UUqRAZVUfpkFBWzZoNoyFWID%0AoiXfKEmUE0Ij2ipKRvqjjISe9aQVMGT2lcIMWo68HTH06NqT7ig84qwAoAqoCMplVnxSoopeNqfA%0AMAg6wjs5bWzdECk+agTtm1FXfvwhnJnfnQ8JBohslrj+WR8JgJLGBbKo6LlIiC8UcVimlmodewUI%0AeYwooYKhbJ2fa7PhzVcZ/xd/TfhcWOYEi8ofYTPr2MKDfUBL+aqEe3jQEK7Ln4UE1rOiXgNVFwuW%0ACwvheDMj0K4FXR10nwK2h4eZGpDmWoREWWwmywBzcBnHlNG6BZtI4XHCumucV0ceI1cLNg21ZHu1%0Ajw88fvGC88OAIORUlPm9uDswYYeqgCwGSbuHfxCJgOCgRY/THt0J0+D5AJMuuwb4xpvSx7GMe1kE%0ATBx00dunW/i2l08MXelMd0ed09W3P37C8X5GEQrDbvP8fOiAMY4VkwgJ8V7vG+DnyA5uv6A8YbHR%0AOXp0kGo90pJGN5kq5jDNIorzWNjx5u2BH/3J6CY2AAAgAElEQVT6ewDAcSn49GkMhH/x4Rloq9PR%0AEGZBOQb7zJT44PdYX8hGnrJlZglpt8PRbVG48gKuR80bQDUBVBuxXHXl3zUN2hyAwKTgCOWcp+gR%0AcIcahWGO7/mOp69nAookpg+UVAd6BgKI6dwU142WH9PBkcdpI14gP8uiEoqEStMZgDB4wial1HBV%0AbNqCZucOULAuKvRclKp0MuwPg/bErNU95cgswQRgZ/CaHRwMmrllbobutijmEDjKOncl5xCfeUhx%0APtDcEHRPm26Pn+UobvDRYreYWeLaO5d3y5mk+UBd8Lm5hvGUEWWAg5fciClVtd4V571FpmRXhAPg%0A07VCdUEgFuwMLjV+/7iUCBupB4M7Ipyh3zp8ZY5yyVkPe+zkYw4wKaHbRm5k4wG/MPoi8fDK0gbY%0AvbKhBkxoxF86zkmXvP38A84PH2GTo36VirqYF57HmNQg8/3ELSBJ4RKU0fH+CJqekGTkp2ZYSJES%0AhZJtlFSow1Ths0KoKLh4KmbrY1KFv1Z4Hw8evjuuPxr38BtcgUm1tZugC0MnC+VUiYdiO3vMHtgp%0ADPHEOY43kSQ9loBRIaxrdGO0gOLvP3sQCKNMhlgV4Hq94P2vfTWO8VPBChw4e4c/1gO5pc4iEZ9B%0APV1F0/fAVl6hldf1ul7X6/oVX19IRY6NJ1yCW2tqW0tOkPnUKwXxJBfmjIiabf+y5uGzoW0c7cU0%0AIeoZ1Eq8z66GB0QM87Ja9K5ZoUIgZRp4AcFuMO1gLJaNgGpWqGy8pXGncAZC4AmhGCf/lJm3p6zD%0AKRVuUnljvWTqdtMGkTX4vWP1btoJNrnP3ofAIcQ25jHIKyiQY1XEDl6eJMpR0VofzOnFnbezR7Uq%0AhVF8MYi2KmfHYnLGNOCEraNS5KRehMM3W1wits22hPTRjX3+2us9eWThjL8mxM8xJNg8IApoRVmH%0AJe6sZNvN8MkWIyN9ObT3gPWuTwyZfO3jOHDMODYpBPcevueFklkFIpT5GUfRPSs0z3a+bpU6E6C9%0AxQDfPdOliCiu4+EFtPjKEhCbfrihTXOpxzcfBpQy/WiMHbrexxIO4T0+kDPUeBxCCgFZ4fgSIObP%0ArqllKse1hjZAXQMG7b0NP5qAv0qwQwoVXHkeSxXwTFJkvQHPU4h3Gur8vnRh9KOG8OZ+Jn9Bm8Yl%0AwiKboMfhuiLwgDq/Y9eOghIsJzbKPcAUif1t1yoTpKxzSujniecPQ1rb7oyX5+kB01p2PWbpBUTZ%0AZRERun/3SnytL2Mjdw+5mRmi/RleNItyV1I5531g08CUqy91nIGYccwb5aIEn9Qj9UdgfU4VNJWk%0ADIkISJJxwwaljDmwcBBC/EHO8TPCjB6tV5vmQxMzdIo2vFiF6Hqt9B0nRsAsrJsaElt6+UxhD5dD%0A5vjOwhwPAgLHLqmPHuIHbRkUwCTh275ee4mAzrOhru9eODJKuRI+c3VMRzCoalCtuANLKsmUrnXO%0AG+Dt2yG1AQ9ETqf1vGmOmvRJTr9nJopzP/wFs9V187A48O1GM+QcIT4cxjxm+YyXSqCScWdnPwMX%0Ab3ePz+Lmi9iCzoRjPYRPQp/BJ6gEIcGFJ62iWJwjB3BMiI9FUqRG+plRVpCidArOVuHiyEi107D4%0AreyMiqUurKiLCfXyDHwYG8nloRAHWlv3V0dbDxsOeziYeTCAO2hkhmLAJCwMWUEPTuOhg3F/3s+V%0Ax+nBuCLmYGFQN/THCmG5Q64H6mSHyJEydZHM0b3WGiZddDb0n09rjP4xrDVqOVDLBY/54L91wn0d%0Ay27h+e7C6baILIAOk8DuTRVsGl7yZT68Yq3LyP2zUJCksRo+vZzQc1wkl6carLL7o4eo8fFosHl/%0AXC6cgjEDkpC7D6P+6PUKrbyu1/W6Xtev+PoyKvItFUMorWOFJNI1wEh2iQMyn9jH5RqttrcGMQpo%0A5Sgp51ZYmCA179G2g3NwqUSDFx7Sak52iCP4pHYCvgZe9cgkDyrBVx7sBopg4YoSTBVgS/gRhPVq%0AP/vmf0Vp9jMl6ssUqaMFtAQg02toGxBqesi05li4TinHaJdXVcyI9tbRw0ZASNKrW5J1MqoEikqQ%0AWHJ4qYre1lCPomv45RSnEDrIYJAsdompBYvB3UPaLEVQ5/mWmXIOAM4cVZVqH7DLFgDcYzCVnjfu%0ADpsdgJSKcsyE9yIQOjKJiDhadUKJaL6DLxEf2G7AY7ZT5/MJs1EtHoXw9s0VZcJUfjJ4pTURxXVA%0Allx6AcEXW4sR7BuWgm62MalKfOfRhYzXYmfUGVJcTNAnBHE+v4D7okgZvKfdAG1WFeM8rLbfIwJO%0AWVDm9TXOwTYwFMExmVTMqd8QLrhchoGVuQVh4WEe4dqHAxWEUldVemyCPeA6z8tTPcLnhpWCj+8f%0AHUaj0/B64PL0Bu9+MBktfMRwueimZ9Ae0JsXwa3NRKEucd7hQHFG37yQAgNZUCDGEDj0RGpoS8jX%0AGrj1tLroGenWVHHOe/jxeGCdFnoqqPUy3z41F98HYfkyNnIAdWFqhcGRyZi5k8RJ2zI1yGz3UBy2%0AYsiIPpuqH0fi4ma0Tdg5FGbKBI3EcUI3D4OjHd01nXFxAJx0w2KPbINNEofHyP5brmoH1Q1eSOEM%0A4LExEFsScDa8V4g3CyfgfJwhjhIW1AU5/VJ/FZmANuhZAOAysOudJriYbmrDOW9835bHnixS2XND%0AXhe+QCf+3s8z3rP3FkAlba2ylBKYKRODqISfjVtCQ0O0NL+xpaKOK4XIiyabBwBaJyj1UMmeXYPZ%0A424Rp6c9HSq5NNRlHnYcIC5h0jYgpHVcBb6Z/S9KrHXDsifR3vF4mWCuNrx//wbv3g+DqO494CNK%0A8hUKcxxXZoq8VZGSeRN0gs2C5kdE2x1OqRSER/o6ToN9Gh/MX25RwICBhyUDxjQ31ocjCqIBY05o%0ABMAhi0lVR2E0N7mjFLyZjoOmijrPy1ELfvBufPfb7RGbF4jBx5wtHQdcMuTjUivqCukQwtN8EFxL%0ABS8H0V7g4eWjuE8o6/F7L+Af3PCmjPf0txfo5C8+d8JjF9gs10/eIuQMoCWaEkLXzJUFJDby4dmz%0AirzkCDLO2FvQThQH3hzDj51LzTGOPYIBBEpIuPcOmWooJ0/F6Str5XW9rtf1uv70rC+iInd3NFst%0A115x5FPPHDHxNU2/DAJF230cB9wN5zFlx5VQHuNZdX/0TWoM2GYZulq65jOrJhgOiCe4rw8BwJVg%0A5xIfJLSxszNIhvti3XyZI+S5W3QRw595VfFp8Qpkkvp482xp9TxDYHLUY9jyAihMKZfH5oFi2aU4%0AG6ggGSkVYSEsTjEI096yxTMLLuyIR9uGpe5hqcAuUTk6fBMtWVj4EvCZBzcXTp6xZoybWbIz1Ps2%0A/nHQSj8XTrfEOiq5NcgUt4BGTD0+l/WekEnv6dx4nuB6BDOKCRmszJwDVkewUcw4BWc4QDMV52yG%0A52fdnO4ouhZyj+qpI73JCRYdECOZEnAFbedSkPYO7BQDZcZM3AFGVNyCu1qH1gV/CGbEOwCgacdt%0A+pzDUlsgzLhcnub7MZxmFe0dcEeZHXOtFzxNps7DHrjM6vrN9QlPx6io2QB/TC+iUnBE0pSPUOT5%0ANQWE69P4nTdPFzxNaKU4wG2vyOeW5YQyOxB/PqG/+ym6zHe/8QZt5hV9OgWYhtBqFmn3IohjRKCs%0AujG1JBH1JtDZvqs5VsIPESIB62wdvGx/zwf04Bh0u2yCqM4Bz4IzzJ2QTqHMHNYav3LQirujzURs%0A2lVVrpHs7RtvbTdRIvBnlDUnDXWiVMFxmWq1x4nb9GI4T8dtTpWtN1BdFroFBAkGDZlHu7sMnuI9%0AF9XLSjBYmDh6HAJNSGRu5JvZk3GmaXfVVK96CmfIbaEE6L3DVVEXnqkalMGGDpmgq1DNwAejMHqC%0A6xalNzfl9T5FwBOaIWyp7uSBeZqnVe36nvHQ4vQO4ZoUS2wbMcziojfVaKdLrSMJfp0/4mCdkG2b%0AkVl4gLspfHnQFIHUZBhxkc1HxWJWAqK0F/aSOKknZKGtQbuhycT4pQa8MKCOZepG0PVw7zZuVAAk%0AFTJP6sBYO+5TRFUvR0AKDEJdDwI9gyLKbuD15DMPlgr5aOPX8Rb3UG16b5EHuatni9SogdwdPdSX%0ADOKcO7ka2jz2j/bAORlelyKQuRG3+w2/uI2N8HJ5GgEOa3ZyYdTl7dM7rvN4vXvzhHdvn+ZnIfg0%0AX7vRRlkSxv12D1jxwgVv63jP92/f4roeal2DtSJOaGXBkAV1mdDdPuH5mxNdBs3yEMG7d+NzvW9H%0AvP+jG2wC7lIcddKJ2T2ue1rxfWuvQSbnOhgL8zI4mq0HRAPrys9rsM64LzMx8rj3Wm+R1WvaETF3%0AyBkWk6AsD6K/k9AKEf0VIvoJEf2N7e/+CyL66/Ofv0lEf33+/Z8lotv23/6D7/xJXtfrel2v63X9%0AsdZ3qcj/KoB/F8B/sv7C3f+p9Wci+ssAfrH9/P/u7r/9vT6FO9pqv7ZUd+JksNjmJYEtzNfNE3Lp%0ADQaL4FMhBq/EHJZhfwvgLh3aR0v5UBsR4hgdAKHAOB0EaVbUpeagxcEh2yUtkMkWIMowXiYCKw3n%0AvPEfo2SijTe/ewTsXcew9l1CIYN1RVuVlaaIp/eGx3otSDg3sksMHokRnFfQkFxH5cvJnCBmlPg5%0AB4KT7TFEtCmpD4tW2roILrBl6L+lHaF7dAfuCGhgpGAfAZWM11gDVgRk482TmWS62YrWOFw8YZaQ%0ANRPl96KSAyemHHya5uQRY/i17A60Z5gFc0koSmp8LiLNYAZOBzsnGtfismbmutVWFAHdDhqJ9ZjM%0AmhCseST3kBsKZZJQAcGXtWDv0ZK7pXUBcwk7YgaCgdJ1MLdWeIZcOewwoBa87K/evY8hfW8dj8nI%0A8BOo9W0MhEkIdWkFaoX3CUu545jHom/XnnoPhtjT5QlkwDndPosJjvm1jodGpX+RA+/fDCfEKhfc%0AVqxgOeATBjvuLziev8HH+6jI8ZMOmdDnOz1AGJX+TTvukyEGMTz1ZAzx9JzQswPq4UWklNbQBgsi%0AhPuWHqYdPkNMvHeQE+6TUdPOR3aAnIwtI4t7SL3jMRGJQiU8a76PLOhbN3J3/2tE9Gf/sP9GA1z+%0AJwH8I9/jPf/QFYovVXDQsGSAuOuzrM0DSJtKQ7SObjr+CZtQD6aIwBFJXJVhb+YG3xLC0NbQWof6%0A2kBPiM6p/PUKnnjgwHTX5pvGXiNtZ75JYVDlgBEIDGxt1bKuVbVMz9k28rFBrt91WFdomyk/jxaT%0AfDKKBxlzQgCgxIu3kPoxFafPxQzr+BVmIDDX9PMmIYRlzUwuinPhySZiTsri8I9YGxZivjDUumsj%0AHfafYQfKnCIgkXiQrNcD1oa38GoHrQ3ex22xfkNVsz12T5YRSagmCSlCcQMss3uGGdl87f1mvL45%0AUJf9qFk8IKTs2auEfkq+P+VtZp4wKaiGEASwZNNsrfbyuF+Zo05AmfcEVYmbHr6JnpyiTlBKgZ32%0ADnBBXdcxM8qEfN68dbx5Q/H7C1Z6976itBSilcuR2Z5F0iyq1nzYEqFNcZBtyUdS6hbpKGARHEsZ%0AWwU+HxjcDlxnAfbmuOL9u18DADxdv8IxKXtar/DrhG/6A5fbRxwffgoAeNYPuP1ibKRFPdKVuPCw%0A4QXgB6FgCrZQBjMI85q0SbHFuA7aZMCY5RVWyFHm5s9I2iv7hAiXGK/3EINBOKBAd897yBA/78jk%0Ao++zk/9JMfJ/GMDvu/v/uv3d30tE/xOADwD+DXf/b7/tRXbnNm0dsgou8qDrOHEaywAxFBvEvO0C%0Atqz4RBGBzYNytSTQjHdv5gVMgsd8v3rvuD8Mj4lBPprCpyrLiLG401I4BqIj1Pn/Zu/tXnbbsvyg%0A3xhzzrXW837svc85VaequtJtE9IqMQihAwqCCHqjN4IXwVyICYFGiBdCLhT/Aq+EXAkNXhiQqNii%0AufAu4kUgCirBD1pBbZuupLqrq+qcvff7Ps9aa845hhdzzDHnbrtT56Q7sg95Z3HqvOd53+d51udc%0AY/7G76NTwEazEZUahckJ2+T+2KRDycVKU0t3bHtDRe2isyrW+dqlDn9rUfdAT2tF8rJsTF69ZwD0%0AXRh2PKrkE0CpMk3EwatQ4tGAVlWI1sERFxr7TxhALekUpEw+ezGmqDZpvNyOn1MYgbQxBH8QUWB/%0AJkGDT7YymRu55YJv5+Ckl1KGfzw+vD+61UHJtT1kZifLjrfL8HyPJTvnt8Tg285TAzilBBZFdlxf%0AnX7ZZPVjG7k/ZVXGSiMMjFzNMGvkkIzrgCcf7OZA2VeWgF3CyFMmbdkzkMbzkUSGH7tSCzNBuya6%0AC+dlvcOrh81eb4SCjuWHFNALGmZgs7hGkYp3z42KebvdsF8tSPo4ES3qbVkYadvw6qFN5A+XFcG2%0A5ZIWvLpv7oF396/x+OY7AID7x88RrKK4UUS2h82mBUF20H2r3MP7HwG3NqkfxwGx1b6QYO0ZpRfF%0ApfeNIqPPDYecqPlEpf6exe8vZvaKgogmxWnbNwCgWhE4NfsBtMPT4/goTP7xfnfbubD5rKB4z+1r%0ACDv/0BP5nwPw16b//iGAX1DVnxDRLwP4L4non1DVd7/3jUT0KwB+BQA+ff3qD7kZL+NlvIyX8Q/v%0A+PueyIkoAvhXAPxyf01VD6Dlnqnq/0hE/xeAfxTA//B736+qvwrgVwHgH/m572mHJEirY5iqMmiC%0APIcMY6KtDA9qJQGBRxRXqZ2cAZWhsEKQyS4VWLdWSazLiuMUx+Gue8HRRS2AMwFCHQkioTmNt8+i%0AiNCrbgFYBpbOOmhjzatlrtTbj3VabkVM6d1VLE6q47TDYKjmMkmLaGKHyPCHnjzTezXeIYUGb4w+%0ARC8kiA1qAQCKCN3W01hFnVHSTJzg3+MV/ZQ81KqPgan3lBgia9x3paKdMwAQHseYJxta1TlQbsLU%0AmQEMjxClsaKB1gHtqPoxqqooHS+vLZHIk2ESD3UljW+sJY/QXVjAN1pdOvvBFBGHF/JxDLVyjOM8%0AcvRtFKmucCUdHvkhJATScS6lAGf3KzkgvYrOA7IqIr5fUutQBJ8ntBTkjtlO1T2qOEvplg/fr7wd%0ASAaHrGnF9jqOFCkwit2fpQx6by4n9r3BEdd3z7i9bdX58/OO9U0r2uK24e4+4vF1g0e+/eYe8tTg%0AkHKtWMyUbrv/BJfPvt++7vu/hIdiK5tD8PbW/r6eV6RQ8GBQy/L6Fe5vbwAAl7f3+PLtDwEAX777%0AMW5H25aadxcFxrUiOUXzRA4F1TyDahSsxqZBjC6IEwGi358HoiVw1VKa91Do3vSLX7spLa4kvp0H%0AijHnnq9XpG2xz5oEjvjq4w9Tkf8LAP53Vf1Bf4GIvg3gp6paieiPA/glAP/3z/ogam8G0G4C9zci%0AnrjbMq2Jp/xNYFDrQkuzdji3DAqcCsaFnsXNc5pRktHsqNEKl05Vi+RpZ6fKMC7CaEyBBdQNtMJI%0AVW9fpGPCixNQTR/u7/kBX9t3CjPgTMTuNc5gx7hp2mMR9Ydg8/saplUOR5AiYKITSoUvj0HOY2JV%0AR4wJ6vhvXJPt+9RgdjgIkxJ3OhE0JlxgxMYRqP085ZV1R7qaCRr65B8mLHvAQm5zAHtwgCbcAFA3%0Augre/EMVh1P09/DWZfK8b/J1/3D/niK1BSqg9QSGpzR9wANPS8Jqzb/9tvsk2Z7I7e9SjOPBMS51%0AixQziGlpplHdnCvFMI7RmZGvXYp/w+1dW/ge192vA5HqvZlyns1LXsf+d/wcxI7RH8eOYFODnNol%0ABLjbLkjMWO7v/LxUo/ZJKX5emRl3Dw3m2JYL3gejMtYvnH4HFSQWvDFo5ee//xnw1JSZP/qNHyN4%0A/OIdDuPnX8qCvbTjsFfg2Tz23z89I0ZxwzNOr/B4aZ+7vbrg1aft4fHZ+0/w7v1PAQC34z1O2/a0%0AMO6NLhlSBELAs1Exb5UgNpGfFFF60/9UnO/twXMenlG6UGiQYYeEdTQ4Q4xIBj9VbsZs7Rwp/GYR%0AGRfC1xhfhX741wD8LQD/GBH9gIj+ov3qX8WHsAoA/LMA/mejI/7nAP4NVf3p196ql/EyXsbLeBlf%0AeXwV1sqf+wNe//O/z2u/BuDX/n42pAe06rzcJO/JN1VVZ1fE5H7Hc+Faerfe/juGZVQJEr0q4pJx%0APRv9sOYCCr0ib3Sw7rMQhVENNkmoKN3fW3JLf0XzPk+9O5vg26UBqCoj8TwuHonGNIyfQOT7XmTI%0ADyoTor0eKLTj4jQS8SZuAbmJ0izcCSE4/Y6n48hoS+/gzJEBp4iSx1oJBmUQmFLFmZGW5OeokDrb%0AQGpxBk1g+qAK9x95QETU7XCnAOWJrDFsTePwFFFSh9VEB+OFm9OUVz+RCb52BsDdKIqGp3RLgOrv%0AJ/O56JX7UGZi8jdJIU2rwWlFAPx/or82W+q32LnOSMFUIQuCq1SDXxNlot8QqJmhdUUhAoIxOtLl%0AEdtre89+YPniSwDA2x//GNcvv2i7cQ6DtaaczR7wLVWc5ZS21Vdwl/t7P/eJUlNbo7ExzuNwdWSe%0AUoWiCh4urVK/u3+F+4c7O5GCx0eDU9YNb5+aTzdzW9l+9mmrwu/+xC8AP2oriu3/+F1kq1av9yfe%0AStsXevtbONT8VOId3u2tIn5+fobqDSIGm+gz0mp0vnUHh+6ts+DeGqIpAvvZ/l4lg61Zmbhdu7XT%0AESsgxvKRkj0ZiypQbrudx4IV3TMmNE8WV2oO9W1jYpH/3NXCgQmrndPbMSEP/z+yVv5IhgKoffIk%0AgvS1nA7ckXhidwQaoQPMw1wKCbnmacIP7iAoOSMafa+cwZilwFmHFD1SZxLY10/wRKHgoQlF4Bgk%0A6qCTBSIUdJe7Bn84zTCXCUsnZ0Qwk/PTIzNKZ+MIhmKSAhDU+wWg6hztoPAkd2KeHOTI55kmODVG%0AgzTv5E6XIiHnlH+QmTkFVijqCBBA47d3v2lMpL9yiDsLtkkWtv1wNg8TTRmf7f0Om8xXrrIzUkRl%0AXAfTQ6khVL8HfuoPHGJnDsQYGoYLgLn4zSREzlIBN3pon5hUBjOqajWGhh3Mqb8xzmMYGLnRSPvD%0AdllSk/PbNss0sYo7LIr3YGo+HcrSyFAmiLE1zrM6/TKsQLClerjcuRqyTA56IIIYXg0GamW3dyhH%0AdugxrYuf4xCTq0/XsHhIxXk7sJ87Smcz1YxsOZ9BFJK7+yFwMVdEraUpWAGIZleVEgR5P3AYuwW/%0A/bv46d/6dQDA//bf/G3ET38BAPD6T93heG09s/sMvjQqIm8PuFkxdpxPqHnHcbQHwe32BQT2wIhX%0AcDCXRHmCWliIyoFa23xQyzEe9FqQc8atn6PlHnJpk/+pAbDAi8jJFbYxrs7wbffZeHDXWlzdDRrF%0ACTEhGV7OPFh7BKDWrzGD+/e+jJfxMl7Gy/hGj4+iIgfGIlVoPJ0EcLVcjGkSUmCIZTj40rzUglJl%0AMErSOuQWxOj8jkjkwcZLLcjdulVbRktvkq1xBdLFvnPFIe1w7SfBGs44M7z6EWRfHrNBPH1ZW054%0AgzLF0KpfAELBlXdEARFj551HjlbdeooJjVUIp+DLfpoMkYjhy7tAmLjurVqjCTXo0V1EY3mvU6p7%0AleJKNxFC4LFtIQTQ0i1P1ZuKUouvGoTUU83Bgw3S3qRjFUA6yDUThKLiJqEfcM2Zh2kWc2hGV93K%0AY0r/Waj5QgMAnRl6dKZHAXX/dRUEEfdjlyl9nTm6GhIYx6Wl5fSVYXCIjKgdnR7gRTF5HKB+EKMm%0AQ/3qFB4ABK/o2sppZrdI77VCpDSveTQeuZoxGa8J66sH+6OK2huqNQMQLCZKuRHjuJpp1pmRYlun%0AphChnYFSs1u3SilY7y+4f3Xv+3nyYceyOptF6onbuwbzHNcr9pt5cx+7C77SEiDlwG//4Eft7/7O%0AT/C//vW/CQD4jR/+XXznu+0Yffd7vwAxY7K6n4iP7cYL58Xv21wOlHrgqK3yPuUZZ2kqT7m9Ry2t%0AUtdyhZqiW1HQbwJFQXCb4xPvn955wlC6U8hiK7PlDg+vGr+dlwtiV3PSsClW0raC7veLDmZQlKFb%0AaClKtsKvFWf34SegL82+Tl3+cUzkihEHNUvxJ3YKTzdwwzX7hDMp16oCGnxpUqr6jZZFfUnMy4LV%0AZPVSC/hsr1ejKHbcMm4bgvkKnxqMWGmYp09yEzNFFX2RI9CGmdq+lCw+kbcbvk+4Ay9vcEznS47Q%0AgEbeGzgtgYbR1CRSUJVxvDCogAJ1z3FhAk2qxWaJ0H6MMUzHfjK4F/3gZ6XxUJp94tMSB8afFbXL%0AoWX4rCuG0q+xTAbTpDFPpjWmk1mG+x/rmLwpRJ8Y2PbFt58bcwQAlsvqN8XtdiAaRhz2wwUxqkDR%0AIZ45zzIUuyEg9MlQebBuVAfDgHV6qLRz4nTZIKgmB6+1+vtBcNUt8xA6xTQYUrYrDhN9cH/MAi5V%0Aw//R4tOMzkYPF7cE4JLaw+7R8OtPXuP9T9uEe337HtVw4rMWd8FMFHDfsdzASEtEMtikTfBtY7ZL%0Awv3FBEE542qmUXJk5B6mcL1C114MrZDnK35o18sTRVzv2gPiu7/wT+KP/fKfbsfiFz/Hu9yO3bvr%0AO7Dl7KVj8evjrAdy2XGaAvM8rzhym7zz+R7Hbj9f3+M0Gb+QgDpElBjL0iP/AvLjK6zmxMjLPU5t%0AxzItj1hffdZ+TisQDJq5XQdzjdqDnrpzKWQEp4BGTyTCs1slZ6fEAhO08jXsD1+glZfxMl7Gy/iG%0Aj4+iIleoBwXr1NgC8zACoiF3J5kF10NiDhCWZfWE91zFC6Yq6pFVS4oeLKxlJOGUfLYlbWfBnCdu%0AuwWnnooiHQ5ZwNKtazFMbqQ664I4oZVbvVqmEYbMZYJg2M2VYiiTfL0OaAG9Qdqr9cGhjjGOlYoM%0Ao6dZKDU3QRnmk+QScHgjrWQGPMh5sKV2HXsAACAASURBVIFCYBcgqfZGaed4q8NUjdFiMI1WF/5I%0AGdxxCJxjS/1/Hms2ynCFuvWsYoZZxK1bVXQYGklj2UzkGKj0gOxhd8shjkYiCKDhCcKKbi8O4ugw%0ACyYJEqEfQJhVAY3PmvxcmIOvBlUqTvSA6SkFSvUD7nicYKL+R4EJgQezSFUHZDOxZhjqMYMcx2ok%0AbReIlf2ynwhQrFs7Fp9++zUOE9X88Dd+Cz/6YYM5rrcbih3juDCop/qUjPdvv8BxM4HPuyfsxtz4%0A5NNPwN/+FgCg3m44vmzNRiKArSGb8+nw0XHb8f7Hb/H+fauQv//97+PuT/3j7bO+9X28/uO/BAC4%0AYcXxO23V8H5/BtX2ueGqiEtfbe/Y9ydvXh63Z+xn+9zb/iUOY6fcrk+4WqQTLwnpoa221/UBxVYw%0Ay+OGuzePuDemjerqmQaEe6StvS5Vh+YiKbpTH2ljhDmUBnFIVwFPIgpr8Gi/CrhpYFtZ4WuPj2Ii%0AB+DUPhJ49x6srqKTWgeFDepLXdAwphJtWDrVfoKnVHYafh0CcrxZObhJF6uAdXi35FJRbCI/bxnZ%0AcK+QLqBoF0EILpiotXW925c0OpvKmAL8+8uAB4Dh0qeTC6DkQf9r0IoO/wbA3eliSj5h1CpTBBz7%0AfjWVYF+DNye9bjoGGd8jJbtQqoU22NEWOLQhKu1BOv13F6jEOIIxOARfRjYfkWlfPHyiTdwO0zSz%0AFnvPgFPa+2wZrPDrQ6ugjJkQpDIofCLYO61Rm7CmnRYaOLgMjLrm0ibVydu+lwtSZ1rihJFTGBNx%0ACNNDuPnx9PMiOnoEJPAHgVZ19hBYPQc2xei9oRSaQraf15JPpzmmQH5NcFBXMXNgVLu1F92gZrKV%0AEaHn6cEQD5c7fP55gwqCCLKxW/jdM8hgkldvXoMMZnn68i1u79/j6YtGB3z/dEV3gry/3A2VKEc8%0A232T64nN8OPr9YZgRlX1bcXf/c0feGRjxYZw3ybJd/EZP/2t5pWyV8bTc5t8b9dnVxinIghHV5Je%0Acbu9QzkMI78946jGaNErZLHz9QjQvfVztgvCm9ft59evoDap0+Mdtu9+C68/+XY73geBf2rw255A%0A6A+1E9RdT6M6Jg7JqDJyFIQYtfeTQLjrGb5phVoRoTjGPDHlFnwdjPwFWnkZL+NlvIxv+PhoKnKv%0A0mQ0w9rS3CqsEEBWPTETatfOK3knOIbmO90bYJEZh3W2Ewdv2CVRZ3E03KIn1izG3bYnqFRw50uH%0AHac174QUZCKDAsLa/Z5lYhsoAJEPnBH7k7mQOjMmToqmGMY2QsOUttO76/DPci+OFH11wjyxOyaf%0AcDBPT3cCArsDn0BGEj2yfwtheGowj6T7vjrof6dSPcC3nMNxMUwRbqzsfirNyrFXHM2nhbtNIg02%0ATIOl5pqke/EMhpPONrLcbH/dWbCKC1/KZCWqTL6953Ein134IQ2O6rF9U1WsMvGyFfBcXh4NTcxs%0AKxVr0PZjOWCqOVpQq7i3jJIgdn54is4siQFY4rj2JcArX2WZQsDFbYcjkV9fsgQ/RlwjijDE9BTP%0A7264M2fDV5+8wmszr9uvB9ZLazw+Pj7itMZluEaEFP34390pNgtfvnv94HGNredqrDAa/iIhFk8E%0AOq8ZT1+8Q49OW++/QPq07fNVnvC+NEF4QXBZf803bNz1DyduBp8ct7c4nt9CijFoKCNsbSu3BwK/%0AadV2uUtdfgK5XBAuBp+kDWLwkT48YPnkE2yffgoAyM9AMQ8YOcWtA4h4EvutLiKUTMhSHe6lwO4C%0AGsLiCEMtI2RZdKROBdJhmIqvPj6aibwPxTD3H7cBkOkYAQYh+M9z4ESlACp1Ug42oQLQaD/RYZax%0AFFHiQVEMjJjGkpq0grqJfgqItlwsZXh4k1QUR3mGaKmKoCocdpltaQsEqEPt5cZeNNSQxDwZzDfW%0AiKsbJ+kMEfmDSxXokYYza2IcS6MhEobqUsbyXhXjk0kRu50mDwaM/p7Li+Ckk5ZQ3yEyJqdXEXQo%0AWTEwcule7D7hDZ/0to9+lib7z8HSAciFYWyTX8fi61mG8CXnIVSCOlMln9kZT4IW6TbYKYMZxZOF%0AstKH3hnOTFH1SUprhZbqkV0cph5FDAimOG2J9P3MDGYRk7pCeNsi7i6rP2yJCYdFr3EYoiOergpR%0AjB4Mj21nCiBOKGpQx/sdX/y44c/78Yyzdq+VE2I+IryuTvP78ukd6rlj6SZaD/cOWWkAbrtR+64n%0AjmfzA98iYu9zpYBoBnVFCjQEPBllUH/nx3iT2sPjDM+4SoctEjwOTw5YlCiKXHFcG8RzPn+JvD8h%0AmL14umOkNwaBvGHoa7uOH4IzbspygdobSo2d94cUGPuR8f5dw9XPdxXHU3uQxSN0u35ElgmGU9Ru%0ApWOQZp9rhFrcXTvD8JAOaHUxWuCEmPp5rHAfp68Blr9AKy/jZbyMl/ENHx9dRS6AMyTa8sSeNRlu%0ACduedtbx1Um6rick6rAMBSYpenGuZlAeobnMbjnZgn8YbHxcwRDhLAEumT/3ApxtG7OKVxwShlCn%0ACBlrxp60MgIVRCpKh0M0+rY00kaHMwZ3G9ao9YpcdaqMhw8JMU9P+VEFSh22pr2J6M1KS1UCWrXZ%0Amza11il2bYJmqDclx3eSr52i849LPl1+HsKoSjxgGJ2N0uAd+2ivqBUCcQxjQAiKkfyDiYMfIyOt%0A0c99oZFEL0WhPaJrSnkBeSHWtkNHsrnKSCKa6bzzvqsIBvo1ONWkzd62R6KlJbnfRviAqz+twCAe%0AVBAjI8b+s1WRE7uFfBlO4H7spuZwszbuGMJgJam0FU0XoO1nQf2icazPfMNuK5VTFPu7Vilfbwee%0ATQp/e3qHyIwzWXM7BHD3HMq7+/Tsb68otwZzrLThmtv7iRmvLO2HlPH6u58jGCNFOGI3odbx/j3Y%0AgtJTSogGp9xviq1DILJD+Gbv3aGXimiBy/ExgN/YiX1UnHfWeN0qxCAXTXUEjZ/qCT3lPHE83XA7%0ATazzLBA7LkTLsLrQDKKuJREPYhYtjW0VOpNsRDSWoi7mYgSUiQnWbSuaS+u4H77q+Hgm8j5nTcwB%0AkTLl4qmrISFwg5M5Qq2Q4bGOGjTLVqAd7OTLHXI4g4jcTwWRESI7XhWJncrIMqiQWiYPFVTknngO%0AuAKQo+V3dtUpFF3hU2VMWFkFqXu48GDWfOAhTsC8eGpTd1/S+x80jNgx6qF4zZobgA9ASnWopn92%0Any95wr4xmZSJ0DTBacOhP1CTjodPh2MEdcAZVVANAoiBPthHpTEBkY7cFMXAmNsed9BqEv2ogjDg%0AGzNtH8fMzdWHtztoqIJZBxOoVkGt1f0zeBKQQQbFlQP59pbJbna2VWaitm/jhUEdFUzw0cDkA6lP%0A3imxX5+1FOzX3f3rJRcXgMYQpqcMuYCplJFryuquu8i1dWk6m6nS8CUqREgPDdpYX13x/ieN5vf8%0A5TMOkzE/vfsS67q670yIQ8BW0o5gT8X9tmMzXHzZkudRhjggUQbhk8+/hdev2sR+SgQuTTUpywrt%0AF6UWrKnt2Lc+u+Db317tO55cjYlaEQNB7+0kXwqqqTElEcSEPxIE6l7yBdQpofAppFk31wuK0RTL%0AUVEsHYpoQbUHV2Q41baVHeYRj9r6Tt3GNraHMQCENWE1e10idsgocPLzmPeJafc1BEEfxUSuoqhH%0Al8kXv+hVdFDgVB2MJcbgcDYNY/sbECDiTUVWQe4NTghqVyBON/kcWkDEhmUP2hjm1UEdB5i90h4q%0APKl1SLbjCgR2DJaU3O0sMnujAyJ+EQWVaboCaPL5jlMl2MaoFv1WjmFcNCF4I40oT33DPiF1nqsi%0AoGPsk0uhTupPjAmWrJE3MFj4yWgXnjW5kJB76G4+UcxQqZzik1Q0ZeaEnvs5FqkfXsjav4O82mQN%0ALt8u5wlIHRPehP2LlCmsZARH96Yk0K61kvOYsGP1fEno6MMEzLFzGGZek9tkCK0pGOxG5xT9oVBK%0AdaVjydUfzxxGT4MnIzitBc/vryMc4jh9Hy+XzUOKY0hgD6VtjnwAkI8Tcth5KIIAHn7kjBFNSAHB%0A8OOHT165pQEYqF+Y0VQW3I4n5+5v2zqUtUtyjF9rRjQP77gmxEv73FevXuPusVH+zj3jsr2Chjax%0AnQIPU5ZpYmNUPF7az59/9w6vX7V9fPu7XwBPdn8sgroxyoPRji/AmewBFQBx3YAAXVZfb1CblLlu%0AWJyuWYByeDxiYka1nsJRTn+IbuuCdRkZrZ17kUVQpfoxiilhtYbwsi3edM81+7Vzf7mgWghJ3ceq%0A8OuMF4z8ZbyMl/EyvuHj46jIVXF0j+SSJ1ICOf0vLsmFEDwxBxTTEkSpVdAy4de2fDm04mJP2ZrY%0AIRfBUC1WadQpXxbJiJ2TUlyZKWWE3qbAIMt8OkuBGB7IDKS4odiTOVdxf3Fmdv1AyQVquHJlGisF%0AwOlcAa2adxHTTMszbNcO2IADFBjpSOPvm0KWPkBtylSFDzBWP0jPcTEStc/oooVm1d0x5yFuIkSH%0AECopOjGynIdbn1bKCCGOZB0OzsLQab+ICGJVEWQkMhGAYr7V0Ip6Tl41xN4TKUWcCVWler+g1OpC%0An1IE51SRhyTOJCAEh99mUiRPYrQQh7UvB7Z+Beyzq9NSz6Mg7z1VR7yKRQSKYbaJEzpnjYghWXA8%0At6o4H6dX4SlFZwZxiE7jVLQlOmCh0mVct4rBGlJWX5kFSn5PxLsFD581mGN9WMHGBslyYP/iHZ6v%0AZj0r1amFMfCg1MaIaErJdLf5KvHh9Ws8GpRSCiGmBeirHiY3X1MOA0qrN2ypHa83rxlROnb/DuXa%0A8PUiOwonFDv+eYkOrWTLBWgfHDyOjurplEEWgIwlE8DN6rZ7p6SEdWP7zt0j4daHBbza8a46bqIs%0AqChOiSawU9dqzThMfXo7d5/DEiuk+9wcB7gbcMlXr8w/kolcXKIq5RwTAzOic6gFoTfMuIwuFbHH%0AL6k29LgfxADBaRN5lIrcpfBSUOuYMF2IHRRVJy64TBzrou5VDeFJeQfn/K5VcHZZt2QwIlaHRqub%0A4TRfvWH2NJb97JN1VThwlxWIFMb6acJfBfDJp5QhURci94f2OC8Yr9XyLQGAhKaQC/+/1uzz6HZ4%0A7FtkgjJ502eGP8i2DbDJzPdxLLuZgdKdI48D9SwfGKMlkzArkUvxharTNcERwSa8qgLu+awcETl+%0AMJH3x22dZfEy6K0lF0+6P3NGyQPOCZO9Q8vNNJxVZeSthsHn54kSC1h2o9NoR6O7lKl5VuFL8CoV%0ABb1Xom0yBxCUEDh6bibSwNiJyGmKy2TVQArkYBRFKg7xnHUHEWO9GIcvKtQa+1WL59iud5tzn8+c%0AEC5srzO+/AGh/rb5jseEixldXdbLULxWcVl+2u4Q1zap37/5FK/ffMuPybqurlBOlwXL/dpPHao1%0AWPV8h2CBEaE+4fnLHwMA9p/8Lqrx23UFboviZvd6zhXoSt5KHgYRGF5MAcNkjKl6b2tNAQ/b4tRR%0AQMGL9Z2yAPZwr1w63wHlLE693PcDtQwzs3pWeAtOojf2WcVzUSVnHPb+cz8QP4iA+2rjBVp5GS/j%0AZbyMb/j4KCpyqHoMm5TsS2ol9vQaYXhlQYWdhVCrIp/9yRpbZdSfhqjmwdxgitWaQS053l6HuqBF%0AhMAxeMOxaUJGOC65sgKjYRcJydNzFDfzd74dBVxPbyQuJDi9LBwRY1LnIGQBo7MYMNgzaoIgh5ZG%0AZFR7W181DDYMg7xZqaofNHdpquhpqq5bTd0bgTTYPyLgTkskAiv7KmYAXObP0hteAmceENjTkQKv%0A3hAGAXk/ULv39Xkik0EoPJrDyuyNxxAThHulm70xHTkicBrMJh5wyKTtAYWxLVDxak21+alor6Kr%0ADj+abTCbSikIJqHkGAZ9MNAQDYminmXydBkbwBMzKS2EZaKeptTPUfUGOJShUvx7tsvm6Flagm8L%0AAjwNKzRdbjumClfVhsBI2+J+4gjAaYyMPe/uh5NWgtiqRzfF3bdapXz/SQsq18UgP4p4NFvXBQuu%0A70xp+XRgWxs0c3f/Kcju2/s338bnn/9cOyYBWJaAO2Nx3L3asBp9sNQbTCcEvR4gu6fKc8WxNzZN%0APZ6Bjso8bsBdgnQjvMjudaIV0D4/iHZvK4AUbPsYY0XqaU4MBFY/FiXnSf174DRa5VGu7hMjWVCO%0ADtflxgxyBWfB++d2TTfl+XSvWE5ZkYxialuSE0PS/Q1jrQDwja91MAmEJ9MpqQ6ZiA7Nn9TqhkLE%0AJn/uS0y0DjIALKS+/kgMN4dCrcgdyUFAFRqzNA1eMnEC92xOqQ1YQ0vgTuYmtyUCG081vL/i+pzd%0Al1irgqxLXhkAj6i0OdXccfE4eMhgi6ybY9z6/qs6uwWiI9qO4IybGVPv6MmIYZt8s2fKHw33QaLp%0AM7Rx9514RYO33/Il7RfM6AwWmXB0AXpaFgiN/ncaPrjfdtz2nkxeHA6JyzoZgCV3mgMFlzzHuCBy%0AGfTPED1YAvgQAgkG30RgsISYAc4f4NedjZQUTuUUiBujVSJIl/oRhlrWmJDOTS7V2R1hCz55L4Gw%0AmYNfDAF+unl8n5YKYkXcLJAhpeH/nggUekGQh2lVVsjZMfLiPaNgXPvOTgGzQwgkFcVogqLiuHLY%0AGPefNf/y+ppQ9Ql0aRPTulzw2Wffs2O04e0PG2b9u7/1JXhtD4t4/9r3fXt4gzefNzOqtDJSIrx6%0AtLiz1wuw2FO1AHhngRcpOMT47u0VOAyfDxXxzpgxbx4Q1jj1G9g53q3pZRN5wURbFrfZkHLitOu7%0AHopyq9DaTkbeqxeNAoFJWbCud9gMI6cUcHQe+N76MWLsmOM8ne0WmFukHoB1XdDLIRIFu6lcxbgq%0AX6CVl/EyXsbL+IdmfBwVOQG9HAlEXv0xkfM5wYOFUEFYepOEI0JPyQZbQn1vINFYxkMQ+uuTi0du%0AtI/2OreIsA6nhBBc3ReUh0BGK1Kvzldgu9i2L4SH2BWULSD56N9e1MVFoRbE2Jarawy4qaVxi/jT%0AXyuAbq8bGsulNz/q5MeuMnjRTOQq1Sn1bRxjwJKLdAh6MPzAm5pyfotVGQSvAucmK9AEJ7M6sv8i%0AcBjnTtj/vmT1aq83urqfOQK7uOq8XpGvdvTqe1+ZcUwga6TxMgyZ0rIhpbUxIQDENFYNUHLV4exB%0AEzjAM6SJwRTRzWrKmUdFT0MEhDo8MuZjRJiuNSJoGqwfIvLV1bZGLAaHrJGwGZyypba6A9qxFmvg%0A56MiT97yKSWHVppi1s5dEQ+YrnmkuMcleUUeY0vZcjOvEEbyEB8OheWqyLaS3JaI5cEgBM1Yj4g3%0A9w02eXx4xLd/rlXYj9tnePubb+07fwfL0vjin3/+OXpWzv0nr/DwrRZBt20BkTP40Y7xPbyRiKxe%0AxaJU4F1bJYXrl8Bujc8IhDtb2q0LEKNzvIuoX6iRhmYCc9IVhu+3VvGA6KyKgypKV6yeQ09wf3eH%0AzVYBl8cL7u5a07ieFaVX1FVBEEju3jjDWjnFgM28Zu4uG1a7dkkU1TUIYXj3fw1t58cxkYOwru0A%0A5STTjaJO0wPIDfRqVZ+w1m0ZXs9Vm9OdTRtBMXBiET/Yi1QUV3gNalyTOQ+VnhIPzBXsafUR3DyI%0AASxRUewBEVVgqVRYVsZ5iVh6/p4ysi1d83kiaE/QZqhRyE6IM2MI6oZfFJogxSX+OoIaKg9pOIhH%0A0ALGZUA0lJliYp7+sJyIKqAPJvFhVEUTrXGwEAdNsA+dwWhMbJgAf4hCJsYRmmshGczUXBbHsvJq%0AP15/8g5PP2lScnBAfGyTQXy8R7q0Zf8FDOLgea0SqifXQ4fIi0V8E1UHjTSGAN4iqEdxLcuQwvMI%0ACCEKTeCDDzHytsW2icRGRbT314LUJ+8tYvXJm7DadbRFYF37gwPOxJJaW0yguz+Ks4FEFaX3RGh6%0AIBZ1M7HEq18rMbBJwTs1bvisR2Yku6dKISSj36UQkez6rCBsD4z7V+2Yv/r0Hm9+rt23n75+jbuH%0ANkmFdUGQ9jevX712yOf1mwUPr+1cv1ob9dAyP7EVINqUTwVIPVdxB8Rglv0J57Xh8FUE1SCbEhM0%0ALsNxUBShG23V4uI9YgXbg1oYnlXLE1WVaEGthNrbYYm9iFm2gOWuu6EKnrv74vOO3YoOybWJyzr9%0AMMCN2C73d7hb23FZltXZR6Wefk22mMBOPf3qE/kLtPIyXsbLeBnf8PFRVOREBDWogSePaWV4VSei%0AzmXOFSMcNpE3r5qUdnhHcy0o1khTzZ7oUZi9/BSEESlGDK11VGKorQmG5iMyONqM5B4uCrKm1lWq%0Avy7UGC2ydtYKwyjLKOWGms0aM7CzXlgZuTfSFN6srKWgBXwN5on6Ns4whw4O/VQp8tRsxOyz0g7+%0AaBzr7K8ybHNBU6iYFd3eE8WIK+OJ6aK2umnb0oQV7e8HxxZm3tW3jUPAdt+WqzFFbLZKi2BkS2K/%0APu9QswKVM4OXwXWfl6KEuTdM3gQNHLwK1TyaehRac7kL0JKMiqg10Pt1MJqoszWviEy838YW7tBS%0AS3EyiC4Rkl0Tly1gMzhhTYRoVbtUGelQUhvv3NlI7Dx2AiFP14TbPEcCwljZ+IItMkKKfrzP/daa%0AcWhGW10sw3Xyyj4EahL/tARs64rtvn3n/ScR26v2u7s3gktq5+7xsiFqa3Zu6cEFb4/3G/jRPvhR%0AmleGRywd7R8A0GcAVoXTia5/X5mdBZbSgstd8xPPj5/iDHGEHFd1UU3IpzcShdSZLZXHCipM/jcx%0ALKjmAQQ0NlG3MdDEKDw0Jrs15p/ePuPcu2CNWtSf20gMPUOpJ8482CwdYlCRzp2AVBrsuK8xPoqJ%0AHMSIybyBJy8MhKGcIxkXl4Jw2NKT9gyxi1byiXzsiOhG9CeKqdAqqt+0CgLZskoh7ganIgg6IA1I%0AGkeIh0F/UMFhJ2Hhit2WjmuoODz3TVAFjpvSuriX8nEcKCaA0kOxmMdEAFC0ey+Tw4QCQUUA298h%0ARBeoFKkI/caEYHHGD7mbntBIfm++5gM2CaBxL+lwQoRIN1L5cIlnk7pO0Io/NHii4EHHUhcjMTzG%0A6DAP2bZQ7aIUdUZKuosuDiJld0IMP30aeOLdBZsJUtLlgritHi8Xl+R4efMZNzyeuDE52jdOrCRu%0ATCFXR06mVwq/XjjE4cUj4mKr5gVkE3dMEB3K1BAY2tklgK+DQwquCqY4FRd1RNCRNkXv2XHFUodn%0AOqaHMDBCNUR9u+rZ97X5uTDUWV7Hvjv9sNaK2nMjS3EmVHkuON+11y/3iktYcWdKx7uUcGdozhJP%0AxPt2vF+l1Sf1FFbAxLdYV+DSe0u5MUpCnwAzUGzyzs+A2puCNutRAAgR1eCyowJnNfFYSWBasXY6%0AoFQQuiAqGBPEoCivesgLpUDD0wnSYEzTAOGkEcEnVCbojjopC8ICTr0J1SCqTj/kSo6XH7cdcnSo%0AF4g2uazL6sUBMTUFavsvfNXxAq28jJfxMl7GN3x8FBU5gZx3GnSkxwtT4w2jVY7OfdYRKaY0KtdS%0ASvPBtkaH5NMrDmaFSqsYqopzS0XELWmVGZwEy2qV1DLYHRLc9Ry7VLAJjQorNqu2bgFIJvs9pYIE%0AyF1+TvCmZlzTkM1L8QanKpx3jjq4sG2NEqET/zl38UcVHJPD42mV1BJ4NGx4iIaMLf4BnNJ9LURk%0ALOF5eGVjhmY6S6Uv12lwtIkHu6NV4wZxYUAxDAw/lhSb8GKK+XO+OQ2YZn244PHbLXoLaXPef9zu%0AsE4V+bqsSF1mvq5YOisgBK9dq+hwoSTyVRqHCOIBX6no5FEzCZ0U7m1ea/VrUpVdZyCqqDP9Rwfj%0AKOeCsvSltvrKKpO4P3Utk1VvjAgLeVVZanUnSaqjYiNVpL4cOgvOa/dmyY4xkSWbF7OlvT0/o9h1%0ArDAHSTQWh0dbnYL83ir1KtjuGVwMfqoRyQrqlDNWGg1d3rou/mydXABYBIhWaXNzGXQ4RQ7gNBXQ%0A7T1gQcrIh69UjiXitPmgFMLtuW3j23LFE7LfH0yjiN9iGNUxyJlErOSeM4Ti3vmq0kgOnfcP8bwD%0AXpO7FyIC6501dBFwmn9QOSsiRfdxoQLXspDQ0D0w+3a11Z5dqxN5we21v8L4mRM5Ef08gL8K4Dv2%0ADb+qqn+FiD4F8J8C+EUA/w+AP6uqX1Bbh/8VAP8SgCuAP6+q/9Pf80uYkTqljMhFLUXVl7QC9muL%0ASCffbfIgCK4ZXKJjT4QANnbIHK3UDJk6HKOOb1UlpHUEF6wYE1iMAUef5GrB1TC4CwmebWJamXDr%0Ay2YAB7HTJHdqYgwAqI/jJNZcEPpEVqX5igAQKaCu8mRq8VF2Xispgq0Rj1yR7ELPDCy28UXE2Tyl%0ADtvdZlsLZwMxDcycoKN7TjQoKhgwQcuvHKwVDjzAaB4UzRaAYIeeBnxD0BGVlhrM4sEWk+95qeLW%0AoBQDLg939h0LTtv4uF4QF8PR04JlSVi6qdGSHGZp9sR9R+CTNYUwjn1TPbmhVqOkqb/f+yZB/Tqi%0AMG40DsG9SrSzgjo0Jup+8FkKDvv+gwLYKIcSxB+oquqND5/QbVtqztAugItxWOcyDfgsF7eFLrfD%0A1dFARc4HqnltPz+/d9OxkKI/7AkYYjQilL3Tey1r9rAJ6Bqg1qPQeGK7t+O9yoBGBIDBpojR8W4o%0AgHoDzFMF5Rhin+szcHuyn2+APWDyZUX4pD3Q0w1YDCMPlBBOoObB7ElGCV44op8IUfICKuc6mFuK%0AwaQKhPSBmZdCTBG+rfdIpkS95d192hUR69phPGn+RX0iZ7gZGQsPDx0KQ2FMCVo7XEej6fVHDK0U%0AAH9ZVf8kgH8awF8ioj8J4N8B8DdU9ZcA/A37bwD4FwH8kv3zKwD+g6+8NS/jZbyMl/Eyvvb4mRW5%0Aqv4QwA/t5/dE9OsAvg/gXwbwe4rTSwAAIABJREFUz9mf/UcA/lsA/7a9/le1lbL/HRG9IaLv2ef8%0AvoNA4NgqK46DEqFFId5RgDdBA5FXGUoYPOgYEZYFXYEggTw1u5biS+pchr9JPgry1ZaUBt+4g54q%0AglU/JUYvUI9SnKf6DGCzX9yYsViVdoTWPMumR19iRLXv3xC8KlvOw5fKXAU9eFVLhtqyl4XAnLwi%0A51rwbO8JVZCtwt1C9OMSVd3rIzIN0RAUhUbzUTAK7zmUuu1+h3YwICZpjThnmsiAHQjwqpBAYwVE%0AcDYNplirwAxKASRWyUlFPqe/6ysKBVLsAboJqa9U0tYCPACkkJBicoFM4gGnYA5sDnA4g0IYAhHt%0ADUuDTWCccwDMwb8/LcktHOaGrkDRFSkenturvIEegQpw2nm9KYO27kEjI0g5DP+bWoy10tklx+mr%0AqeWy4WJp93frCvJVmuDszXAiX9ofx4GzKMQqyXPfcVryfETyVTExPDVKAYce86HIC1Ce7T6ConYW%0ASKyoduNFVKB75gTgAwWTY3oClBMwbQX2Z+BmWoHrE7B3mOUGtRXBTRl1a01UIsb62CryV+keaw0O%0AGJIUF1olxuRwWT2tCMpY195Mjw5jUmTQkryhriQewJ7Cxb2Q8n7D8/OwuF6s0t6WS+OI96qahhCQ%0Ay0g5S5wwwlLiSC5iDLbYPyhBEBH9IoA/DeC/B/CdaXL+bTToBWiT/G9Nb/uBvfYHTuQK8m6wBsbi%0AnWEF9Q5uVojjeeQ3S5UBsxAnhEVG6knlgXlScNxPpPk0A8Bx3XE8WaYgcVt69yVxFbDZYcYUHQuG%0ADk+USITTbtiohNwhH4rICNNkNG7OQnCsrVLsAk5Iqc64yTlD3UisGK7dmSqEaDdtJcZir4sqkk3q%0AVcVhgywj+itw8wzvlKg2p3bcUMeDZKIy2sFt/9LmX9OFVrXQmKVq9ESzhriQH+/OECBSn+AaZS6A%0Ae2SWVpBnbtUp0xDOoAkpOlWV0ooQja6IaGyB8ZAY2PAQeEB9p8GRP6BLMmgyIBs+3oGDK0hDSn4d%0AKNQniTJZBfcEpf6QqBUOF1IlN2G6yg6cBgEs5IkzaUtu2axU27b3wkUEpxksBSbQg+0/A8EggBLg%0AVMYlhWEwh9ryYq04Eak+YVcSxDiKo9KTdIq4qrZWBYHBdu5jSXgw3/F6AUrq4qI8ngRRB47XPth+%0AlnZg/NqpgF3vOA7AaMM4T7w36PPdfjqkedSEYmwQQaMM94c4I2Kxc78EapUAgLNUFCsUeFlwMXEO%0Ao7oanGMAYsThm5ynOL4N0u2v64Jg901KcAHV/fYKkaInOkEFB8y3WSbPHUQ3RpOqk6J6NsT7BzCR%0AE9EDgF8D8G+p6ruZkqaqSjTrAr/S5/0KGvSCT169cdUmC9BLz0A0QgQCw83eVUH29FeqDimF0AyF%0AyJoeJR/OPQfRCImQ7N7g+SzYzSgphggOQ5qtIKf2AYMuBNIPaF/d47jS4PhmbUrD3J+06gsFBGZU%0A28dICcVuupgYxZ5bK4ZpVbkV5HwdjUSNkNol2ytKz/6rQHUMbuDSqDKaWqEpx3oFUkQnbFZmWHwE%0AFgOO6QMDHwfaxNJXFKrDM14C+QSgrK62BQ3MkNBWTB2PZZ5geRHg6EdMJ0OkgHAxBeF2h6U3yTmB%0AlZ2/S8Sjcarq0n9MIcmYwqqJyCwDrMIsxTnOIQ78m2Nwr26ROoIZKvnkJZVa5Jeboak3JgNGtuZ5%0Ay2Dv5yT3Fm+Ew2nFyeJKYk7qFHHmcVzCRKeLC2E1BWJIDDLefa7AfpwjTEOqh6gQMYo1/HLJrr9A%0ALd5A5kA4d4ae7bMv8dEL6vMAdqNSBs1IfWW11jF572VaGVkPxsgIyAd6hiWsKQu0PtluD9Tn/cDV%0AruNDAvZbq9r3XUC8gC1ejoBWigOQys5jP/fTVaYPry747JNv2d9kNwxjZlQOvpkpEsw/C2t88C7q%0A8rBhxbOfo063XJc71FyQrYmrkqG2j0GBSGYpwcmV5rXoh1X411B09vGV6IfUlDS/BuA/VtX/wl7+%0AHSL6nv3+ewB+ZK//HQA/P739j9lrHwxV/VVV/TOq+mcejHnwMl7Gy3gZL+Prj6/CWiEA/yGAX1fV%0Af3/61V8H8K8D+Pfs3//V9Pq/SUT/CYB/CsDbvxc+Dhg23Zc/WrF28YSIi2CWyx106TzDitK73fXw%0AyqsitPQaT3LHYFEovIpvJWavcBIWC0dlYsSY/IkoIr70Y5Eh8JhivAKzY98EOLMlNFuekfhDPBJB%0AoFgMKjgDY9EOh1RsqftHRCRbzp/PB56erhBjGJR8QkrH19RXEBU6sO/A06phqMVUBKTs8JFKccgK%0AkBEmTBPlkOgDzxsl/YCa6OyMWtxKWZmgoe+7Dq+VQAM/DAAiuZgipIDNcsUYAJmZGJ/DBIoZWK2C%0AXy4L0qWduxBXkATfTxF4j6CKOJSkGCyZqhN2TQqyvgaADyLoQgxNLQmAgroKUARuuiXVGAcA8i4o%0Ax+hxSFVE7QykoQyl0ve03QOdUXGcx2TmJQiJ0JcBygnU8d+YvI6rpfh2pcvSYCMAxy2jPtnKbm9p%0ATB2zPfPpP6dI7g/y/PyE/em9nUgZ/YEYcCwBaj4qD28ecLPj9/Z2Ov58TewWr68f7xEcdtqbaX4/%0AkUtolTjQKIfZcPFzB+zYnbVgtxXf9ci+2l7SBTl0IV2ECFCtok9EHj4tEny1T2DcLe36evP4Gvdb%0AKyBv12fU2u8twVmyx9adJCCDjxBhHtSAHgw6OuuEIbaUfr5mnMfpHvtUxe9VAjnMREzgDrcVHRGH%0ABIeZv47XyleBVv4ZAP8agP+FiP62vfbvok3g/xkR/UUAvwngz9rv/ms06uH/iUY//As/6wsILX0a%0AAEgEhUe4QLft3tYF0U5cPk/cDMMr5UTpmCuaR3ToSs2wQI35RBwcc2ZiDw1Y7jDgG1GTcvcpcLjO%0Azet+oUmuDx2TBw1Uq/2sHsDQczcBIIFh5mpYlVz4tihw2utxxeBnpwiNjNNyGMMh2G92odbDIRBI%0AdROllNLoFQAOATABoJGkDh25jYSxqpOJ062KcaF1fb5DEsCEtDj3utbh48ykAzMReN6n1v7PgJZ6%0AHuV6GQ2jHQdK5/9CEdF58+oKvBgDmJI/SErRabvIG8VK4jinKprvOJrbIYSxmGqx5W727Yr+sKEI%0ABM8rjUNiLgPi3XEi3w6UTjujobJNzOMGVXGKJMcICuM66g3VZVsBBIc9cAQEgy2CBBT70qfz9In8%0A8f4e932Vq1fsFiOmzVHbm58lF4fllOFe289v3+Pp7Rd+XO8sGo4uG8Ar2KwT+HIH3pqB2VkPXG3y%0Af2bF68f2N2lbcfFzX1BtUl6YQCX6hK23K9Qmcq0HskE71+PEk/Ww3n3xhLK2zM/0cI8tmpPico9a%0AMEXoVadoqoxC53K5Q5djcgVub9v2vn3/Fnk3B9IiOHP1+xZLdN/zgARNPQQlDzVGjDjtmiql4rhl%0Aj4i8SxEXa6qyZI+Xw2RhEVUc8onR4E/8EU/kqvo38Qej7v/87/P3CuAvfeUteBkv42W8jJfxhxof%0AhbJToVjt8XStZWxUCohdeaeCGHu1tLkC8gaFGoWqCrXqtDMcYsJCrSTXmqG29Cvn7p7UROzWlqgV%0ApKOVx2H4SIcU/T3A8NRmVW/wEQ+mVfcD93cQObukELDZbw4CVmPm3FSQrBY4icb+ImLR1W1KwyLO%0AejlvxZeRJWdQD24t69REHIIWjqF5Hvt2jQYtMNLeoVP4MiZBUC90PeSYpsqBnF0hMgy4dLwMiOLs%0Af0MKYUXtthqJUJcegpsa1Q8ApCki+3uop4yfBzS0SopCAq/J7Y0pwC1puVZ0xzLNxc+vyiBXCBjn%0Akb3AjpGhBofEONLqIw1zqxhGSJ5W9aYYg4EsWKiH6+pQ+il7cpDIUMWGmJCscosLIay2elsBBEHo%0AVNQYh3HTTbDfbvYdFdzhp0qQtR2v/XbDuffr/mgV8WRS1huM+3H6NX19vuF2a8d12RZsj626pzWB%0A7jZUw31OAMWu3XMXHObJopeIO/MZP5XdSyffbqhGo4xMWEpE6E334/SmoErxCvWaFV++bdvy5U+e%0AUB4brCOccbNmY9oYMa4OXRo1qf2kcOHWGgLK2bdlx2H0wfPYR+pSCC282r6fERBsH/WcPOZrxNK9%0AgHiBdFJDEGBZnQWTWLH0RrVEQOx6hcK0YMgB7m0jWpCclvjV+SMfxUTOgGN1ixSP20JNODu1rgr0%0Asf3N5e4esOWOouLsXKHM2POB2KESZsSOv/IK7RPDwSgTW0HdmEsaj7zjxwzEnhPKY4Jv6kjyn4cz%0A3YhtIyktzMAwsSSDAreCHU7ZiLDbZ61gnM4z5RG3FQBKAanz6FPAsplMeis4jAe/P5+o1qHPZ0E1%0Ap7UQU8P+AcSwNkqnQ9z0AQvFpyYm76S3C8ogE20uf/3BQDQonkQDWsH0ECDgAwbJiKCrEFLUvl/F%0AIA4AshYsfVKOwx9bwU4jRT5R7GaGALEKglHKiKM/CGni14uqWzoEqC9jJQZIGdS8WtRl21QFmq0P%0AsTCwDqqsg3A01LqJGdtldXOrelY/LyQE6bbhJI7JU0pgw281SAs8seMYiQHtjovqVNJapCXGo0nx%0AOwNGT8Fun5vL6dBKPk6UYx9ydAzIKwR2iDAuyTF2JPL9LYmwa4Xa59GPfjLMtW5PyNcGVXzne5/i%0AwSajXYFezhRpQRltt06sNY0eQymo54g+q3bf3DLw5Rdt8nt+UrApNuupeH+1WMD8jDWt2LaurmQs%0A/bjGOKBPFe+brImQeo7ttn6g8ixECNanW9YNsPNCIeLovSYlJG6QU4h37kJJrGjTTFcI73CVq2b0%0AG4+0ep8tQnFI+xtCwem3zlefyF9Ms17Gy3gZL+MbPj6KilyhWI1RcmgFdRVbKS7KyEce/r2qCFZd%0AV8B550UCpEbkbjNagWxPxnUZlTdSAi1dbBNdjRiEwTqENwj0gfijV9sz1xqqHtJLgAtapAawVK9Y%0AqiqS2pKUAzZbERwEy9IGdjA2qzwzKZItezM3D4eCHiQ9oJK0MuJqXi9bwmEN0fOWcZrfRj4Lau/E%0AaUWtCanDNgxvkjUoyKoUCt78AkZjhtA8PeYkn15liABaRzOnKyjBNNKNJg8SRe8Od7GLevNRSkXp%0AXHsOXt1yZN9eaIEYrHZqE/HQ3r1DVlDqplkjmDfG4LqDxi+2CmllEGX3WoEA1Xjst7OgGEMhpoAz%0A+nLGBUg8WS4rEyCKmIYPSg292uQRkkzqtr2FCVeDj1IF2Cr4ci0gFDfNgopDaecxznE9C7jH4dWK%0AapX6ee5uWytnbg3BMirfTgygGJxldKl3qBZSGLcI6h5BrDi1utKy7jvO57Yikv3qDeWHb73GO4Oy%0AjvdP8OCj8xi20uXAcgasdoy0HKhHF84IOjTy5duMd+/tmuALtvs37f3bIx7sTN6uO7RW5GtbKZTA%0AYFOpLgjOUCvngfMc/PhLF3lBvNEce0JPXw2m5KvnIjL5oCSwkS9i3MDGyji1hSdL2fvXuBgMqli7%0A2Z+g+cugsdD6qqHQYLF9nYr8o5jISQRF2k4tWlHsog8ElL7kqAGHCQAEhHBvJkrEKM5SidA0bq6j%0AFrAtIwsIq3WMyxSaQIFBtUt7TSziE/XAeasOqEAn7ZNKHZNaKd7tjgTkGJFKF+sIitEn15iwd1k9%0As0MrF2Ycti8bBFf7moUq9lBdmo6gjocWrYhLp+ZFRLtrljUi7x0DrENmXc4WaWeA7hLZGRKR4fuu%0A/n8GJfkSPLRItil2bhyLScSnOuAUwYCfaOpBuIlZx48ruMMGWd1nPsXabjAAUQSh27Izw02htbbc%0AxU5FLQMXD3EBJj9yn3zpw34I4pyXCORS/N/dkCnGgNP911tmLGBCoS6IWQJiCl4EMMNpnVrG9UW0%0AoPZeSSlQe3CsCE2RCDQhmJxgW+qnJQ66p5JPIDMTqdQGBwHAkYe3OIHBCJ7eHiZFNacEtUn1ohvA%0ATf5OC3vRlGtFOQ6H0k5RF9mxVDxY7J6kFc+GDzzXHQQrIs5boxYCIC3YSsJqvYfmTmr7XBRqD7uf%0Avst4t1uh9fgpLq+aiOfgBVuHY0OCSmlOmmistM4GCjEgdFiOqz+sWCuqUR8Zgq1bPXA7rx1uryjo%0AQkTV6nF4oEFPpcktcSFGqdnvC6bBGIsYjqIRwN7hFzmdwhwo4HB/hElZ/TPGC7TyMl7Gy3gZ3/Dx%0AUVTkVSvUOKg3DL+QHOF2kACcZF+uO1IXSCwJajBBJW4No+43nYGj81ZFsXc/heIsUUQOYGMBgMUK%0A8tHI7HJmmUJ7m4rWKj+pgC2Jiwy72EqElKrzn0kZyarHQ1p3HABuIfhy62QekIu21QkA7KJIIBR7%0AzyWOKKqkgsNKtCUGl+7HFBA3e/1UnL2DUsz7o2urBM4MKgGInSPN5FUkCL70DIERNTgEIVXRuza1%0AijNgtA5vcq3i5w6qznJhphYD1w+rTp7z02pIRFA6NFIFXRcGZQSTTDMpKEwsFKmoZlxecnVTIk6L%0A+0tD1OE6QYOFfJtFpoUtuXo8V3E4IsQA6dBIVe/BxtAa0urMniHBnplAzAzpXvi3gnLtcN/E7NED%0AShlh645pwdkZMS0Ilx4mXFHNk0SroHYxErFbxwZa2oqnM5NSGmKsJXpw95IWC6sDOPFo+Bu3e1l6%0A41nN1qDdD/HxsR2LsOC5d/bPCjUmFUO9aU1QlD3jtOtouywQ7kwXhSUh4qdf7ng27d/rxwes64Od%0AuwA2TjenBcTDL4VMK9G+h73vHsMKNWZQFTfvQGDCxWwfopmMDf/96iuQFJNX9M3K2a6deqIvkyhw%0Au4e6GE5oWEiTDHOuAGfsZCoOaQqAYJCLfo2K/KOYyCGKZ4uZ4lpxdhbJAsfnmGn4poAGPSjAlyWg%0ACIrBPZpPEJY+M1BBhzZVlw6bNVTBAvOI0fBfjAtiqBuDL6UAnWh6FblDnqW6Oi6AUAVYepebAmo3%0Ala+C3VgkKSpOW7quGBmMEYRbf94Uwa7qvuM74D8fVRs7BhaV1vMJZZowU8TaWQgSACGnYWluRkpA%0Aw/JmMy2f1FgRMSZfdL9tGCPFr7fheCgkw6xpDoyo4g9aFkB4sHkCkWOQDHgzgpT8/VSb+VH7jtwY%0AHQAimWKyQzMgD3eYQy6qANoVtjph96LN1bFTJqHu0ghEh6ZQ4RN0yTp8Znjy4knaHDbnnoo90M/j%0AbIA+AFQC2xMqlUZvA4ByPXCqwRGxIG7kTCww+1I9xYRkE3zZM27SPLzzcY4eCq9Q7XagFSTJezop%0ABvfXpkTuxyMKZ8CACOrfrc0d0L23yQ2lmAE1odCJCLWH6Pl8QE2FvW0BbHFwrIRjf8ZheH9dkvew%0AMgE3mw/ePRU4rC3kPbMlLA5/KDIgwycohoilM4AqYTfasUxCtsDRr+GYAhbrp0QmlHy6GRqqoluo%0ApkDecyMUqIkSkRndQEcrEBN5yEgp1YNuWKub0okW97lhKI5uwKOjePw69MMXaOVlvIyX8TK+4eOj%0AqMgVCjH+8FEq1J5gtBKCRSAtC3vsW0HwpS4UoN75jhEpLFCDBBINv+SFsy+ReEpgIWHnzDJXY550%0AeATO2WWFP80V6tLiyuRLrFMV0arjA4qlKm5Wrm9UQFYZ3VixWmNsXxdcuHuYB6zc+bcDptmVEQk4%0A7LMXETzbioROcWe/KNX9Plpcl0mDA3niSVw3BF48EPbcj8kLQxC8ess4rZL5f9v7vpDbtuuu3xhz%0AzrX23uecm5q2lNDWJpEq9MmGIn1o+6JoE7TxD0hEsKWCCAoWEYkEpK9V9EEQi2KxSrVFtJgXoSqi%0AT6228aZJbdOkNWLDbWLT9t77nW/vteacY/gwxxxzneM9uSe9ud+3D10DDmefdfb37bnnWmuuMX/j%0AN34/YhlyAfT038PIuWXr7D/TpW5bm3TfeuL/02mpW/iqu/+EgGANTb0IB7Rmqs4DX9cCq4sjFCBm%0ABdkBpeBNGkxxvBZyFocK+7USOIApOpQnKkNhlcauJRfBkrtq3YDo0mEa2+5zY9+4pC8NKKueM3Sx%0AjCuLS6yyBkj3sCO4OxErIXDCZMp+iROiZcFzTJiMWpSpGGMCyFpd0hUxuaa/1oooDJhGfjwkHB40%0ALnSRjMe3LaMvKzv7qCqgVl2meUY8TIjGCFFV591rFWCx++4iSLa7OL96RjbbtpdeOoJN12ieEhbK%0ATmC4vF4wGbyRV4X1OUHiAfFROy5VcPMbXwQAnOaHritUJCPX7NdhSQk1DfbT0vVcMIrzzOyG3DlU%0A3Kxdsrgzr0ah3r0P1qGsylwhscOrZ4eIKiriHDoZCVpWZ7Awhma7lGUw8jZqvoKxk9to275pXMdC%0ALorL2jsSpbOjIKsg2WKEucKaNKGBULtehgyTCCqCUgtc3hoFwbaomTJSl74VQYfFSYcXeWM0NJGn%0A9n9je6M0Fi9IHbopDFxsiJNccLGFcBLFpQJHOylnrUjVKF0c8NiwxYMIbu13PeCwYaoozsZImAOw%0AUsRs27pFKoJdOOcMRJuLtYp30YEDprlTqCa3zEOIIE6+MIEFXQj4EBiw8VMh7xJlri5EpkVQRFxL%0AotZNt9sTOiKj1gCw+w8Sb15Tg0z6gi9aB8YeGGTdIhrYG8agm/NNGJKupSLr6powosEfKiFOCLZ1%0AFrBDPg1WIf9d7fx2Jg1cw6ZUwdITjXMeOthVHK8mGjYWJbfdtpNbaIinURF0EoesBfXSNXPaPLXx%0AEoJdxOkQEBM78yKAEWzxLmtxdod0OVg0imavoTAPXSEIgVkx2UN9Oh5wNKOGNS+4GOVQytnrCxLg%0A0sDz8Yj5pYf+gM2XFdn0UfJaUclYN1lRbSFbJSBbM9NZI2aj4E6HBwgaenkJpRAOq32vC+NsX4fi%0AEYdTh0MC1OiWIreegBEE85ZWWhXVSIOSi98T8+HgDJzA0a/PWoe+vtYKqWVck0Ww9IfqoYIfti7X%0AGAIWu5+1qLOteGIEEmiH/5YLau9YZUVXcZFSNp+pKF1ACyNRef5l/EoWcmBkvoJRZMolQ8xEVqfH%0ACD2zSEONr0D9mytVhIWQ7WaOIXsPZZQLxFbvyShGABBoZOSRjBVtA8hVAC9oDF60hohkn7mEhGMv%0AUDLjZE//SymYa8WtXV1HES8Q1iqYuiQBFA8sdbshwjH2Iiija9stYEwiWPoiD8ZjyxwniqMzUjJW%0AW2AnkOPdEYB0+l4MqASnSWYMx5xVFdyVAWvxTGTry1lKaaYXXgxiv+IIo12fmF2cqrX+t1cM9odK%0AM/KQze/ShvMDICHksikoe3G1ePoSYkSI/bsLuBTnDIOiL+QKclw7RnYDXDB5Ua/UDNWBqxepfr5y%0ArhuXmbUJcqFx7qXj5bVClk7zaxrv/ZnWePA2LwJX+pRSh2hVUc+0qzb8GwAOpyPiPDpT89p4yu2H%0ABGrjkmVF7rtEVKeHqgDZFhVdK2qpLklRl4qVzQ+zZL+PGIxoSUQhdbG644NHeMdXv9PP5U29Qbbk%0AqKq4ew4wzDf4cPI7eqGEW1vhT+GI+NIMsky4rAtujWa43hQvdqZwQDLz5ljYSQ5BdfDhuZ32zuOn%0AGP075qootpDmZXFcXMIQvmMe3rrMEbkQFvcuqEPJEDNS3x0m8p2wsviiQQkAixd4a7l40qSAJ01V%0A4Q/hXOvokQGcQosdI99jjz32+N0T15GRE1C78BTIMdOq4s4dcnuLYFkCVaCybUkRoT3D44BKBO5S%0AkVEQqbujXAb2Hmk4nm868ig1V/KuCx3ygFAiqUvtRlFcLC2JIli6F2eKOHeYgghLYJzsfSvoCYf7%0As2VlByhuLDU4ieBVG8spJdfLmKhpXCT7/DMT5o2Whcu0gzHbtlkCI1m2WHkIcFFiYKP3QYk3zI1N%0AhlgL1KrqUxjaLGxWcdtOz441YtMYAQ7IBpeteZOpW1tKf7+qODQjRTwLEaizWSrp6E4s2XcAsSrY%0Ane4rQoguaBUinL3UxM4sQ1UZes9hsGRKFVRRd44SEW92IaIh4LVxYlcll91tDKfBPOg/1+YCjrMo%0AMPiWIbikL8L47hQDDIFAmCOmeXLhq5qLZ4Kkgrx0/80zateGIfIsUIpgsfMQKkGqOtPk2ApCPi/9%0A3B1OJ4e1CiuCab4/OD3E6fgQa5dcDRkhGSUxRM+cESd3usJ8dCwbgXExAarXF8XxNEGmBlVIZRcA%0Ay2eBmp7zxDOijSXqkIyGjnuYQtuhe3OayJBK3hzPeQFrp2iOncZ8mMHBcFu0HVXfJRato842B3Dv%0ActWCnLtYnw6PU40ISii1nZe8oSZWGXCJ1uoNZ1K3uLg4tCJfRkZ+FQu5YnQ/1cCu9wxWLwKsNSN2%0AXykKznkVquiGuSHERo/qhF6pIFvwSeswZiji3YwSAtQulIkADtPQ59amwgc0yynOQymu+xbelgLr%0AkMctqy+emQNmIphuFQ5QLF68EG8ZXwHMduYea8ZkAOpNrTjaZ5+ZkURwY1vnA/F4kFT4NnDSQa2b%0AaKN/zuzKjYGb6Zov7BodtkAei7eyDOuxQBi9ya3Lc7uQ96IeEw2KJgHZDZp1FJqbspZNgzZoxbHC%0A4gJeFAbe3njBnWI5RL4U47i1Tw41wWRG3DAIJnS65wTuqnUhejdhrIoq8EW6lArqN5oOLD7FaRhW%0AVNmYTIjTNUNghBR8/kIcXqJaxLfUChm8dyqjAM/qN/x5ueC8XLAaxIgqbj9IUpG7RMFycepkIB4L%0A+VpQDd8Pys3X1TQhKip612KcIpIVQZMIUv+ORKCuyhhm1HUUYoGAOJlnaGDEo4mGHSc3vyg5IVrX%0AJBjeD3CTW4f6YhnFmgmrQSvlrIjeOMAb5Uh1kbBaxReviVOTcHBYL5ivAMDzwM5zWd18ooqgoBuY%0AB4j1WRTJIJGhUy/VfXvDIUHtQsjLgmJFTFF1IgZxaJIU/bKcRj8Bqzh0ByKHU8Ds57SU7GvLM8XD%0A3yB2aGWPPfbY4wWPq8iCBJV0AAAWmElEQVTIiQjohHwadLN5ApbSG0yCN9tQzkOWFAztFeoQEBJD%0AuGeVtekDoxnCsvQMSzwJBbNnMhQYHINntSEGF16aQ8DFMpsJiotlPBMEa3+tirU79JiJ69HS1QJg%0A3pje9orRxMEldScFzvbzx1xwtof3zIzHdTBVHqvA2FU41+qF1wx4FrgKXJ8kE3njjCIACP75vNWW%0ACRvGDisGBas6tS2oNijGd33sxWEhdRs1VaBaJ6CWigjfe3phW5XarqlL/9LQdIlTQOwqTBB0Ba+m%0Apb7J2l3POyKk5OyUOA+mSkwJocv4pskLYYTgjA5SAom6US/T0CiRNWO5DNs23ciibncgk2VuaYqY%0ADjOS0fRiio2eBzTnoD4vMrReqghKzzbzMOw9n8/IebBTIjE691YxOjhzzk6bJYU3qFDzQGtzxM2R%0AKBzbOE8vPcCjd7RuzJSSQ5qPb88wHzoIM8h2NhwmSIZTXEOYMB175hsRDFpJx+TdpMITKPUGLkWx%0A3fOigCzSpVewPq4oj233vLZz087DKFxyVGeYNRjQbuJCYOiAWphdiwiBME1dPI2w1m7lNyC2aUqg%0A3jBXWkmyN4OthUehWbJDPjlnv9aFdHgaQJDrYILRlPxzBI2o0H+e+7UndXhSyzRov19hq7e3P9zB%0AvC1GHUPlyEhTb4GOw1VL6qZ9G77AawiQTIjeBFdRja/NLM735o2aX60bbDJwE+SyXyAx4WSYq3LE%0A1J25D4qDrX4XAg4G2SxldR++RQQTM8oTCnjW2Rl4gwUTUmeEKOFo32UhxnEjThRlPDBCFYdTuFSs%0AtpAHOC0ZHNgx3lirK+5RKKjKQ6gK7Asj61hUmyRB58bKUHUUBUR98Q40qFMMcl42IXjb8cQButkn%0A+gVKTV2ySywIsd9AbRG3OdrQwwgAuz1aQLTFui3i7Q8AhCkh9dcxjcWbBsumlALp8gLSOkYXU0/M%0Aa/NeBFo3Zj8uFc6GiWlqIlY23o6jz4eEw+k4vGBDQO0eknls24XE2/qJRn1izRWrdTY2yAY49k5F%0AIu+GFK0b2zbxB6espYmhAc1izlvXGWmKSMbXnh+cMJ86nS7i3EXpqqJ7hMY0IR5M4z01Am9vhY9T%0AcL56mCJo6uqPQ2SOYxo8TKj3KahmrOstVrMsPL9+dobaVAXB4JgQGNHGMjGD504PVe+SVKtneEe2%0AitcLEMglP2IISNaVKiK+zijU8eolZ2jJ3i0ttbrFYr65AdU2rsYd6jdB8O/Ioampapr939I7ccHO%0AyhJRlA77gnyKKEQcXNrh+QGTHVrZY4899njB4yoyciKGWAWZRVyWlpmRrJocNWK1JoVaBEV7gWxw%0AaSsREAcjowZBSPaUnhjBspSwgRNI4Vukklv3Z28ASFVxYxnbXHV0AYYEmQ0CAbD0CrsKljK2tEup%0Ao2gUg9uFIQ5eMRP7TmMCeUZ9VHWO8kRApoipd7JxhdWSkEW9OJJL8W00ETkUI1XAXVuF1tZM1a2p%0AiEa9EIJiTQ6sBZp6l2XyLJikQStdJlUFLq7VGCz997IX77Ya5EL6pM0ejWykFGv1bP+JkZGLV/CJ%0AeWTdMbrzUYgJHMa/maM3HqmQZ0K1ZM+Im067bZvNdLdbytUqyN1Jp2443oRNRh5d1pSZh6QtRUgl%0Ad8OBVi845rXAm5A4IPZu0KCooRdBM7pkOcBIc0KMk4/f2wbB6GLZUqvfH/mSUbp0amLfoVIKmEP0%0A4lsugtvHVrArFedLL96RF4rn0yMcTAxLiLHUCrV54cBDFjayF5FXKaPhLLBbFJJWoDM9loz1ZsHy%0Amu0CLquLtx0S42hsoAhtot4AFHHs+AKNbkgVrOviEEhMyS8jJQFMAybN89AfIhqdk6oIdp8nYtQQ%0AXXdGVYe0cZVNgXKgi8TkdnIhNrtB7XZ+IN81KpPfN0UYoTeGleKwViRAOhHhRYRW5miCOypInS5E%0AhGhbSk4HTLYYLUt2l23SCupdVLW0LilrUgBLL8q3tlmzrEJgx5JVCd0NmzSiivoCeJFm0QYAa25Q%0ACdBww76oKgfMdgFnrY6Dr7UCdYFJTCNKcA/Iickpk/oE04MdQxM05kmfH5Tiqn0sEXWzGFL3BFzW%0A0X6ug0VR1tWZPEoBUtUhhaYjZNAME9ToWUTVWQwayVkfIcWGvffrWdUXb2BALiIKpuFk3i9KgfhC%0AKKJgoaEmSISifZEIvl0Mh9GQFFJ0GE7s+wNAjO1h41RIhWPOkDqc57S5xwMmaNRh1iJNwbCLhgV2%0A4wDi4E1MojowYg7eiUrUmnoAa8gpSwN7YTBVx6+JBqOC2PfEIuTURw7ZmVMgwunhQ+8MXW+y09Ni%0AmgbrJo0GLC1wiiNN0a97nhIoHaB225/PGa/9VltI61qRbME5PnqElBob5XB6CYdjW8izSPMGdQrP%0A0CoXhjem5ZyHEmGKzsyhmn0hzzcXLL/9OpbXm+rpVFccDMY8xYhjfxDl0SW5SnYqYqDo1y1HRpTg%0AzV1x0wlMQm5tVzKBR3bhVMatdn7QBkn6wpqiQ2Z0mpC7Tnwd5yjNk9cR0jRDKKL0z6kV3OUVptk7%0AhCdNqLnf39nlOHgDP9EOreyxxx57/O6Jq8jIGYwwtafWUUchT0Wcf3uYEiR2VxvCrRXiEgvWXhVe%0ACvK6Qqy/t9QVZAyW9cIuiTvNE8gYBaCA7h5TRcBSsfSsDIpby9gmrrjtOtBQVHsaz0y+hZ+mabSY%0Aq2BRdYci2UAgtQxNEQqhya+iZ2gd/hl64F3HowvzcNAnm056uknqbkfb1nc3RG7/aIJQXSulDO3l%0AwARF592LbynnKhDrOpoSoHFyB/EQghvdBh6F05ILAnV7Od1IAA9GeimCWirEegJqYAQMs+uNbIvP%0ABT9hY7QpWmvLerusbK2rnxeAXIK7aczbvOjGxZ4DWGnAPsyj2ETsUBS0uey030WbTHtAdKSWhbuO%0AC7k+SUppZJUhIFuGVkQQa9frWBFqL5YFzKcTqDc+nS+enR8OJ6zcpWcXZwZRSF7gnOeEySC9FBgU%0AJohhj3kl5LUzJyJczIgnkGXknI4Am/mwCAJVBPt98+mIMHchu4ql+wXg4jsb4XYuAKBcCpab1vRz%0AfvVVnF/9TdDSMvKQtNmyAZgoYLLd5MTRZWRVyLPgEEfzGQEokb2pRolB0nd9Q/JDVaDdsYvD2NmJ%0AuryBGPnBN8mREc3unlNA7T0rIC/uxikCdn7DNAESxsLKimQZeUwHEHV53bOvTYFHn0FERZWum/Oi%0AQSvMOHWbKBIEg01u14zo+sFASgN/PRotccWAIBZqJgmr+VOSrKhr73xT6LmzTg5Ix3ahUpqhhj9O%0AITVzis5IAZDsxOUnOjPraA7iAVmmMPBfjgnTLMilwyGjS3QiHhRHjujCyq3tpn9fdm3vQITMAbEz%0AdTg4zFOk+rasBHY8UUSdaVJKddpWFUVQf14AxKNrUqtfwI0+aPoiSr761lWQQkWO7Xcfpwk42Jb4%0AmJD6ok7BtXGwYRmBx2IZg2Ll7P6SIIwHXBzWZbUWZ2esl3Wj00zOhgkhoLKMcVZxOIhDHNtUHh2B%0AvHmIKsiEdmxhw4BzFOxQFCoNyiII06FvqZOPHaqom+7A9nbyz+wLkMigqeUNK6mI+kU1PThhOhxR%0AbMHnlFyBL6TZxbS4Dj10DtUX8pCif49SFbp0vZamJ95pnZEixKG0A5BONvYZpXbmGIFDQjA2Tjwd%0AMVnXJ0rGsphkYRmKoCUvOJ8bnHL72qs4v/ZbAIDl9d8GlQUPTE/90QQc7eKboBjypgN717rRj68y%0AOndD7xYecFRv7g7CXl8JKY0mNyY3dyEiRHu41VKQa0ayhEiNrdveWL35L6sCth6FFECdvZQiqCZ0%0ABD1NCZOxfjgkp/eu3JJDoKkvJs9aKiaH655/Id+hlT322GOPFzyuIiNnIsQHjc/KqF4BphQ3Wicy%0AHFtYYd7BOCq8Qp844CzUNJfRmnBC33ovK0qX5syru4/T4YBgT8waAiYObuASUHGxLfUhwVkkgHir%0Ab64Vk+0OaiR37lEohBmWTKAI+VgyCJOMTMzegjwe8pAQMNs8VGYcVHFrGWrcNB4FGg5JMTGKwUQT%0AxFggDQrqGWXTvVBkm4tEQFdrThpcK5xFHAIJGFlokMZV79n+WdahCaGCqWuPYLMxJPLfpaW6DoaY%0A8opQZ9TokKvNG450Ka5aV2sdMrZMrmSoqs2lxrVXRos/h6dkdLsyX4jOxtE2/CE8J/rExrYrRCIM%0A6zAiGsqZUxwNKdTaWbbj7wXWdc0+xpyzsViA82Vx82UAzkE/PXzYtuu9qHs4DR56iC4vzEndiUZR%0AMJRrw4DRcgGr+P2VEjnLh6YZOrd7UKcHUINWMlL3sIZqwLS5X3g+go0RUuUWVfs9cXFdost5wfm2%0AFVQf396grE3zXGTFYQJmgy2miZypMmlE7DK2GlxVUeuTEFlvCAohNM2kvpsKDDZiQc3ZG+PSpreA%0Aua0X7Xe1HgoAKJVBRcG1s3EaAaN9/9EMdggJMK44cWziPmjORVmHttA0P8B0avZ0Mc14bPq86XHB%0AYjDLRHXs5JHdlnBAg28eV7GQg0b3Fbg6NJnm5LjjKhXRLtSiFXPfkrLi1D0vQXgojFvbaBxiwmr0%0AQ0nkIk6ghGI2TVwSVoNfDktC5eBUswWM2SazRnKYhwKwdAqWKFZjhBxrdAldQEHEMGQFMQRffGci%0AlK7xXCu6n0Aidju7U2CILQwHIpw14GS/eRXBqbNpVHC0uVgQOsqBooTZ389Or2ryJrXDjsgq7hm6%0A1IKDPVYqjYuDmB2XVRAieOhHcHAWV8kCNaxxu9VjGj0htQ58nsDI/c5Epynagi1bUaHR7NEYMP0n%0AyG9e+88B28QITmPxxqYD07WVVB0zFTE8VfxXweEQEheaog00JBg6Mef1gmAQBDNDCUO2OOehEVJk%0AGAos2S33kMcDKk0zUocv5gM4TlhrZ+0cINr1QgZ1lXge+kGV/ClaNXjS0Rk60b/LDLbFSKcZ2hOa%0AdMBqZ78WOETEMYBoNOaRsnfC3i4FF/uOt8vqD5Ulryjd2EFWcGeUhYoUgdDx5yn4wqiVkHPHu4du%0ACXHwzExVUV2uuiUnfufRgLUoBk8AOZA3GLbLxj5bK/rVPoUCpeQ/UyNjsu9yK6tfO8wBQQd2Hwya%0AiZVAGpwRM1PCyYTB4uEEFDPS4IzZGoIK1QZzoeH73BuF+PkBkx1a2WOPPfZ4weM6MnKQP1IijyaD%0AOCWsvVi4CnoBgSFO/p8C+/FZCUsgHOypWykiupC7uBmFCKyK0TLPniEu64o5Js+cCYylV5ZLhk7D%0ACLrzUSuJa3Ks1IqUPYTEC6d5s2+vFMbPS2gNSgBWqs4jrwTXi8ja+NpuUrwxog5KqNozx1EsjRgm%0ADYxNOzGMn0pDKS933qooFquYt2KrZRx1NCyEQKgsw+SDuFfzWlE19GaT0tNaTFOCWkZcN45OCmrn%0ApafBG9s41dFE1NQGR6NQ/yYMHQbHlVAgo3i5wXaIR1ZZq3hrN9UxJ7WKyRiMQmbf2lYMRykOGGwW%0AwM0+WBgrdQ4+2t6990OU4hIJEPXXtVTUPJqOekG2FWE7EbzJRrjLD8IwR1CM4q6Sm4VUf2+77ruu%0AkCqBiMfWHUNZkCk0hgiAytHPafPK7rBcgNBwHFqrQGTx77iYPkytFaupMkotzsJQFKgpDla9ADzk%0AX7M2hVOgwSm19Pc1idw23mG/vmUyld4z0ecPmx1Y9xO0uezbOZE6tiiQYXwSuElp950dM7Ldk1EC%0ASi9gV/UCPgs8O2dRQNkb+7QIxHR6QiRE2/EGIVDvXJQK0n6+9cvpzPegL8ep+e0KIvq/AB4D+I37%0AHssmvgbXNR7g+sZ0beMBrm9M+3jePK5tTNcynm9S1a99njdexUIOAET0s6r6bfc9jh7XNh7g+sZ0%0AbeMBrm9M+3jePK5tTNc2nueJHSPfY4899njBY1/I99hjjz1e8Limhfwf3/cAnoprGw9wfWO6tvEA%0A1zemfTxvHtc2pmsbz5vG1WDke+yxxx57/M7imjLyPfbYY489fgdxFQs5EX03EX2KiD5DRB++h8//%0ARiL6z0T0P4noF4jor9nxHySizxHRy/bnA3c4ps8S0Sfsc3/Wjr2TiP4DEX3a/v49dzieP7CZh5eJ%0A6DUi+oG7nCMi+hEi+gIRfXJz7A3nhFr8A7umfp6I3neHY/q7RPRL9rk/SURfZcffTUTnzVz98B2N%0A55nniIj+ls3Rp4joj93ReH5iM5bPEtHLdvxtnx/7nGfd7/d6Lb2l6KLq9/UHTVvsVwC8F8AE4OMA%0AvuWOx/AuAO+z148A/DKAbwHwgwD+xj3Ny2cBfM1Tx/4OgA/b6w8D+KF7PGe/DuCb7nKOAHwXgPcB%0A+OSbzQmADwD492gdId8O4GfucEx/FEC01z+0GdO7t++7w/G84Tmya/zjAGYA77H7MLzd43nq//8e%0AgL99V/Njn/Os+/1er6W38ucaMvI/BOAzqvqrqroC+HEAH7zLAajqK6r6MXv9OoBfBPD1dzmG54wP%0AAvhRe/2jAP7kPY3jDwP4FVX933f5oar6XwH85lOHnzUnHwTwz7XFTwP4KiJ6112MSVV/SlW7AtZP%0AA/iGr/Tnfjnj+RLxQQA/rqqLqv4vAJ9Bux/vZDzUWkb/LIB/9ZX8zOcY07Pu93u9lt5KXMNC/vUA%0A/s/m37+Ge1xEiejdAL4VwM/Yob9q26kfuUsoA62v+KeI6OeI6C/Zsa9T1Vfs9a8D+Lo7HM82PoQn%0Ab777miPg2XNyLdfV96Nlcz3eQ0T/g4j+CxF95x2O443O0X3P0XcC+Lyqfnpz7E7n56n7/dqvpWfG%0ANSzkVxNE9BDAvwHwA6r6GoB/BOD3AfiDAF5B2wbeVXyHqr4PwPsB/BUi+q7tf2rb89055YiIJgDf%0AA+Bf26H7nKMn4r7m5FlBRB9BU1P+MTv0CoDfq6rfCuCvA/iXRPTSHQzlas7RU/Hn8GRCcKfz8wb3%0Au8e1XUtvFtewkH8OwDdu/v0NduxOg4gS2kn9MVX9twCgqp9X1arNquaf4Cu87fxSoaqfs7+/AOAn%0A7bM/37d09vcX7mo8m3g/gI+p6udtfPc2RxbPmpN7va6I6PsA/HEAf94WBRiE8UV7/XNomPTvf7vH%0A8iXO0b3NERFFAH8awE9sxnln8/NG9zuu9Fp6nriGhfy/A/hmInqPZXsfAvDRuxyAYXX/FMAvqurf%0A3xzf4mB/CsAnn/7Zt2k8D4joUX+NVjz7JNq8fK+97XsB/Lu7GM9T8UQWdV9ztIlnzclHAfwFYxx8%0AO4BXN9vmtzWI6LsB/E0A36Oqt5vjX0vmhEFE7wXwzQB+9Q7G86xz9FEAHyKimYjeY+P5b2/3eCz+%0ACIBfUtVf24zzTubnWfc7rvBaeu6472qrjqrwL6M9gT9yD5//HWjbqJ8H8LL9+QCAfwHgE3b8owDe%0AdUfjeS8am+DjAH6hzwmArwbwnwB8GsB/BPDOO56nBwC+COAdm2N3NkdoD5BXAGQ0nPIvPmtO0BgG%0A/9CuqU8A+LY7HNNn0DDVfi39sL33z9j5fBnAxwD8iTsazzPPEYCP2Bx9CsD772I8dvyfAfjLT733%0AbZ8f+5xn3e/3ei29lT97Z+cee+yxxwse1wCt7LHHHnvs8RZiX8j32GOPPV7w2BfyPfbYY48XPPaF%0AfI899tjjBY99Id9jjz32eMFjX8j32GOPPV7w2BfyPfbYY48XPPaFfI899tjjBY//B3F/GfbiKk5T%0AAAAAAElFTkSuQmCC%0A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" name="AutoShape 6" descr="data:image/png;base64,iVBORw0KGgoAAAANSUhEUgAAAXIAAAFpCAYAAACBNaNRAAAABHNCSVQICAgIfAhkiAAAAAlwSFlz%0AAAALEgAACxIB0t1+/AAAIABJREFUeJzsvU3IdcuSJvREROZae7/fd+4toaUpuhvbgXNFcOJYcCbO%0AbMGJYDlpUHCiPWmxp/7gqKEaeyAITnQkBeLUiTSK+NcojQi2NGLDrb7ne9+918qMCAcZGbm+qlt1%0Az61bp/ocaiece/e337XXT678iXjiiSfI3fFqr/Zqr/ZqP97G/7Bv4NVe7dVe7dV+vfZayF/t1V7t%0A1X7k7bWQv9qrvdqr/cjbayF/tVd7tVf7kbfXQv5qr/Zqr/Yjb6+F/NVe7dVe7UfevreFnIj+eSL6%0A34no7xDRv/19XefVXu3VXu1Pe6Pvg0dORALg/wDwzwH4uwD+FoC/5O7/2x/7xV7t1V7t1f6Ut+/L%0AIv9nAPwdd/8/3f0E8J8D+Be+p2u92qu92qv9qW7f10L+5wD835d//9347tVe7dVe7dX+mFv5h3Vh%0AIvotAL8FAPu2/9O/+Y/+2fiLx3/zwPjWPb92OJCQ0Prs7nA3+OVv87Obweb3TuvnRPgKXCIa/+Wl%0Ax/+KCIg5DzGz+Rx5j4TLuczg5liXIRDT+s3l8a7wFtG4BvM61zgGeXbH2oF9ddH4vE69+sv9q2d0%0A97x/N1u/93Wu6zsg0FcnJqK8TyLCV5f8BVDdH3aMzwvHg/o6KL8ex//+8/rvOW9c7HKP86+/76g/%0A5PvLW7925mW8/KLrXQ9Z9/wHtByefhmTa1wQERBjjeM5zOY4XmPa3EHxc8v/Aczt8jQEXxMHYAbH%0AOPT4+7wmiwAApEj2wxwnAEDMoMt8YSJYntvyOuYGd42vNT/DFTRv0hVM4xz5nJcpjRwSa6wBv2es%0A/76Oxeq/9Y+v+uIPHN+XC/jlz2OtWZ/nub8akUQglvjMcU1eJ5z3T2vdMVtj5KvxTZ7z/O//7t/H%0Al/dv/6DH/Kp9Xwv5/wPgL1z+/efju2zu/tsAfhsA/uKf/8f8r/4b/0784QQhBgEhB11rDa4dQAzU%0A3gAAXRvIxufzfMLODxzxb9KO1uJvjxPP4xy/N0HT6ESu6PEinRgkDCnb+D0xOF7QN998g/vnz+N7%0ABo7jCWAs8Cjj90VKvpz+eKJ9HDnQa63g+w4AuJUCj/MWU7Q+Bjebodxv45jbfQ55iBnMDGLj+dUd%0AWxmDo5mjxv0rMbYYMwoAfRzfeoPlhCe0s+F4vI+/HSck/tZ7B8+LmudQFClgKfHegFp31G30USkV%0AtUi+VztHf7tazqFt33LCuilMx0XUDGq+Jj0jFwNVQ4/7701htsZEbu7MkDiveSwGpY5r3jaw1HyP%0A7tdFfS5ecpnEY5Lx3KzBGKGe8XnZAJwLizODS/RLvJc4E5oprGv0OSDxvt2BXNfOhvPo0S+AbON+%0AiwjK7RbPcUOViudjHHe+P9HaOMHR1vs6usHP8Y/H8wHE9ZgIZ/Q3uUP2G7bbnvfM8Yzb7Ya3n/4E%0AAPDNb/w0F6b390c+7+3zG0oRnDEy73XDYWe8rwPNnnFfHzjPb8fn57ew9rujH/rPUXR8T+0L3jbH%0A59vovxtXVIu+bwR9jGtU3rDV0RcMzsX+arRQWDrz3dVaYwUBhCQXXxHGHKlkDo5z8WXjJCJ0ABQb%0A2OkK0nG2BkeJfmnE0DjG9h31PtYG3t8AvsF4zA+nDaj38Zk3tDYuehyO/hxzpZmC/Bj9KA2bjOv9%0Ae3/9r+K7tu9rIf9bAP4JIvrHMRbwfwnAv/wHHUxjquTnObmYGSTx2RwtJoqow6LjBYwWk3RnwgOE%0AO4/HephBYjLzBhQfL6E7I/oKSgKZk5xlLFDTMjIDeSyYZ4N8jIE6LI6YQTvny3UWcN67gUoHYjIr%0AgBIDp5mjxu/VeS2kpuCY2E8/UWITMzjYLJ9/KyUn2sYOCkuqMMAS/WIKK7PvaC3kDggZtJd8Ro8/%0AFjNYDFo9Gyy7pYDruIZ2Q+snNBYH4ROtjnMVuUw00/Rg7GK/mBs0FgJVRTf92qMxz7/pvBfTZeEy%0A5X0RDKcuk9QA1GnZNALbHFN8seoYnF4PliUFQEDIjoJdPLCLR2MKnYaGMjQWVfVlrXV3mDZY/LuW%0AkhY1DLA2nr+3Ze3KVrHtY4HlUrHHRimywYzgcWxrin5qnqvHs0gRnLHRU93z3sGCEpfpcOB2g8d1%0ATA3T4C7bHV3G919OR+8PAMDHlw/UOu4F2w3n84DEGDt7B3kYC/aExmLU+wMai7rjA1TGYn+Tji3u%0At30oiBU1Nl7XDo2FXKSmQavksGXQ5v3CPe/D3cf2zLNbfG3w7LnIEXm+e5iN943haUxDQwEIHBqH%0A7c54hgEp7lAKowvIYyoRKOYzu0O1g+ZVZe3cph1hYwLN4PEwVQ0ac30zgvMct9+9fS8Lubt3IvrL%0AAP5rAALgb7r7//qH3sicUBd3EQBKWAxcBSUW6NZPUCzKapybwGmKKhU9BtcmO54Yn1kIXkaHsnFO%0AuioVfQ4OYjCX3NmdHBwLhTWDxYpLTHCKrnOGzZXFPDcBc4caLi4iY4IYpIpnWJiiayFl9dyUNmJo%0ADNQiAnPPgedEkOgLFF4WMRNq/OapT6BNS6ygTIvYgdZOSAwc1AKKZ3yeDT08mHYe6Y3IHdjrmHAd%0ADefjgB0f0ReCt7dhcdheUefiTQ6eC7ZrzrKO5YJ3ctjFXWUQ+vQ6TBN2cDh8rcM5AdQdHhuK2dj4%0Ae/wbZwfn+5J8FuZEIIaFNzcrIjA4F/IBX8XvidI76e55jGqD+XK1kWPYoKoJVVgsNABgumAtEKFu%0AY/Es9xvut7e4F8kFy5tDm6HFBq9teTQsFSXeC0kFx/im0sZ9YmwKNt8jM2Tb8z7tOKHx7skFGha9%0AaBtWPYaX9iZjIe8fHzAYyh4bNwDXsXgf57cwG2PC6AGnR/T9AxuFh4wOYHyWzSDk0Jif7kAJy3uT%0AHc92ZH9RGCRGDIrJ6h7eGS5wS1ronpuokAMx1lkoYTxi5FytW1lolxq6LXhDCblhdFh+360tK54x%0AXCoAqifAgNk0FhjMsVldoCV3y03Q3FAm1FkcdcKW+O7te8PI3f13APzO93X+V3u1V3u1VxvtH1qw%0A89oIK8gnVJB+FQHTFJOLFUxg9MDmKhGO8B13ENQce7jkH9RQMXZDrR0lrL2jr0AaIJd4CMGdYGml%0ArOPICOjxj1IggVGrAW4zQCZpeZozhk03TxAWHwKaaQGhHA0IK9jdcadhlfUi2GRaew4mpIVazNEC%0AP95lz/6qpaxgkhosXBsmSrzYdeDSE5EgloSJrkFQs2UFd1Oc0womQjfFR8QIKjNkm14TLesD4zoA%0AgAbw9BrMM25gblBXTHtXTaE2oQqFxbPYCqkBzui6rPbErs3BXhIDdYyYAwCwGMplpE/UgQgZgK6l%0AQIjhM3ZyCVSL0MKc1XH2C14/A4yGFXSfJ49murwQKPIaDAKHRX3bb5CAMKwZ9DnG93E2eHccxxgj%0AqgYKb6zsO8pteEOlbpAYn/48EtLzWrBvw9J1qQAxHuewdp/G6DFXjscJBEwEImiMia0UnNNrsbCO%0A49+9HzifA/P+eP4M7iPuUmtD3Xuc64GnvUc/fIu7BPxDJ6yd4IAdNtohAVuYABZjn3x9FgA6gW21%0AvI9pXMucL7KgEmdGjZcvRRJuAyMho+3tvmC8xxN2NJw6UXZkXxCQHuN4x+ENsUFjPWIbcRORGYNT%0AiKwAb6N4fj8RkawxZ6eDPB8IvycI+0vaD2IhByFhA9DCmZ2wMC1ilOniMCO8NZxmkHiMTo4qNxw+%0A/lhN8OD4XCrU5+LnGSRy5+VqU7jaia0ClO/A0qV1O2E93J+9AAtmXQsL5sJ7DabNwUkLAlBNvJnJ%0A0WKgVNRciGssaRM2cSGQzYDXiS3u11TBMej62UDxeyOG8wwcNvSzQWOiM1Pi4mdveV92WYge54n+%0AMdxmFkEHgea7IMoFt7sh5hLUNa+hrtg8FngCPK7Xu8LcMhA42BqxyDHD+lpUc1MwQz9noLuvwCMI%0ARAYLyI3dcdmtc2Edrm68O2HUwP5vtx1b3b6CQCYY7yQ5DrsDNZ6rdUWLe+xd8x7NDGwX9pRanqt3%0AHf76uAFsM1bTHYjFoD0ano9jduQY+7wgRs8A5Y77N9+Ma5YCP+I9GsECwuBSIftbvFPG0RRHG9c/%0AOtD7HCOawT8XRomNt9eClv0FSEHi38/Hz6Hnl/H5+Q8gNL7f3wqkLqZK1/FcwgqSNUHIJYOS3R0S%0AG29zg8/4EHlOoeYL2hhTaRlJtciAjQBstSRcSr4wdggnji5bxdvn0S+ffuOnOFsQIX5mOKxlAL6b%0AQnUu3p6fwZywb+8NOtecUiDs8Fiw4QDpDHQzyOb3DZLP4jlvAUHJOM1l/P6S9tJaebVXe7VX+5G3%0AH4RFTiBwuItMi+8drCIAQGUBb3GMEc7YMatVPPuMKhsaJAN7Byu2eMSTLT9rJaS3Y0C35TqNwNuC%0AJBYLwxJCUdUMuFE38KSjGODJ3xvPpXGf2g083QhHQitdLXdTI8IebqAJ4y3YICBCdU/YpjDhDJOj%0AtDZjmihKOKbFoJYRdtcjn7GfHXqcmNiKdkN7DkuqP0+c55n3n8FGdxzTgpeCwiUDaJUJ3WeQrIPC%0A2rPe0yIlGoFoYFjKExpxNeDCHJHCSIKYL2hmsBUi8t81LXIzA5drxIuSrgqmZPNIKZB0r8sFxrvw%0A/t0hhbEFW4QgsEkOcWRAW9xRaoyPpqBzWV7TiiMiHGbok9FitmC1tphQzIY2vREwWpie/ejDigfg%0A4KBVBjNJyjCLMSCB/fOnuAahRYAQJBf4qKDHtd1G/Ht6hs6SY4REYOGdSC3gW43PgnO6pXrAtAHB%0ATnH9QG8DNuntHV5j7FBJBkuzdwiCwSIOmoyMOt6DxpSw1uDTdPYjn5+w2DiFCzwgTb4QCQCHEy/I%0Ahzhd6eaebLGzN1AyvyrahO4ESR7gfUO5N7Q58bujTzICAXrlzfew4lvPuUlSBiWVJkwl6XGbAh4e%0AUFFDjzksfg3An0DZ49m/e/tBLOSAY+Pp4iHpgFdGg1TBto9JpsZAvNyn9nQ7D+qoJInpbUUG5QoD%0A/TgCZmFbL1edUKarrwYWSgof3JPdQeBcvN2Bdi7+L89B13RwADGgIiuCuRMQr6i6AOmuCg1ICAA+%0A7Td4cHzftg0WC1F1h7qDYwF8dgLHKvM0YIvN4wSSO65mOZnNFD1mTG8N7WyJ0/Z24ngGh/Vo6LGQ%0Au3ty3cGcmDqIUOsGiZM3IfA52TE2BnUcJzG4lR084ZsLL1fVwE4gj0WWBXN2tr64vKoGn8/VNRkC%0A1zwlFhmLeCbVfA2hXBdyXKC7SQ85WwM/ORlEQiUXb1NHImHmmBwUvdA1TRU6N+euQDPYOe+5r3N1%0AA02+NDN4xlfUF0zULRcG4YizJBrD4En33OpY2KOP7Jwb9+BPA0AHIfYdPIVRnPCc7C11lNkvVeBF%0A8vOMAR16LoqhPgA/8PktuPNkcI4FWw44HvGOBeyxqNs7LGAHhkLTABBIKWtOdc0Fs7UzY2OFODFq%0A5mVYdbN8d0QEmCa1j86WnH4moJVFj52xg9ZaQoKtt4yVHOeJQ3tSC7VyUgnNDBS4uJvmNbQdoGD2%0AmHZob2lQmBtoUke7ZQ6BKcAZayHs0S/qjC0gNnpBK6/2aq/2an962g/CIid4Zm0yr11I4EkxqDyC%0AgaM5en5P0Pi8seAswC2SDJRpuVWmmQHprSVPdysMDwunug1LMlOYbWRuYgTJku/NkpDP+TzSOrfz%0ABM+tHI564ZAyc/JRAcKnuOenMO7zZvYN92CXKAg1XPMP7RA1tLD+NozMMmBkfT7D4hGnBWEwwQKm%0AIEMyccZ9ezJV7CJpoG7QsMjPs2XU3C8Zqw5AiyRHeisCioxEbBUW1s9WN1j0Y1HL+N5GjC6TfWMj%0Au3NCY7Is/95aMirokv4tTCPqhpF7QPl+xj19lfKd/HTGNXCUvGNbLJ3eT7yfHWdYmCOrc3LvafHF%0AHWmRmzsmuUG7oR8zw7ihnT3/3dvygKCe0AaLZDCdzNK65kugmclA4PRumCVZKwyBBr/8/DhxfgS0%0A4gQJmKRsNb28n9YdH9px9+nlbpnoNbzH8fNmHa1FlubxDmAxLerugA7Lu50/x9l/Pn7P79ASEB0K%0AtvB+HQYOlkwHoc6AMBcY00pcKpyemWMFEpnKhWbEaLFOkHrCbQKCUyZYD2bPvA4R6vS6mLDNPA8S%0AIMb60c+vZA/UPZkyIE6P2bES7kgEHmwzI0aZxwuByJM9RmbJiMHZk7ePrpi504UFFmHfygyzmE+/%0AgkX+g1jI4Q7SyJo0XskqtCAEPc/EzfTinrtTTgCvjl1KRrwrc9LmSA1zpBIo2SFStqTGuSOZHuPy%0AayEn4gTsuZRMMNn3De/fBk74PJM+VzA2kj3OTSKZmEA+0yKAfdsSv65SMBHqmwIfAYeU1vEwwxYD%0AWkWwxbk6CJILMaHMZKbCKHHvqprQhpFBSs1kGbAkPudu6BG959ZwPmKg6nNheEywwqtfti3fBbqi%0ATlxfLbMTG1XcfU3YewzgpzmkLzy4nS372NQyIcdFsMf1uzsK1iTjy/sZ0MRiBuVk7j2TsVq3pDsy%0AONk5gxxB6MHuEVpUUpAkLuZYyE5TnQgfzCihlP44cR4nevy7nS2TrswszyVSciFHV9iETOqGEgaN%0AmkMEQBgEaJZwHU7D2ce8ac+e71tKBUX2pt4qbvfA0beK0nr2UXVg8jINlkaAvj/wfAw2Sj/esde5%0AiZyg88AZc9X9HV3G2C+lQ7bYbLeGQBrAamgzOcYNOpNwmKCK3KCIPeeUNYPG0kS86H+uPfuru2Y3%0AqHdsThljICAzv5kcR8yv4sAz+mgH0DKDezBPgMg2hicrC0KZget6guPBKhN0bq6CgdFjxNLIkZme%0A1i3fvZslPGpmqLEhmyvqjA1RwT7Xv19BYvwFrbzaq73aq/3I2w/CIif4gi3Q4b72lz6jA+eJPl1P%0A4UwRYeLcfYtUKK3UaGfGHrv02dtX7lONIBPXZV0PuIGm4Tzujdd1fPK6a012Q9+WINQXekcNRsVp%0AiuKGa7LOdMm7WXJIu1sGdx+94Z7ncpRwm997wy6Mvo/7fCsFmIFQVbQLJ9xTOKhkgoloxznTzU+G%0AQhM2odpBEdiiK7tjv0F+NpI9Hu8PaLjHqgCMIdv0Yzv6GX3klsFlBnCEVfJGwBmv9JMw+oRZQFCp%0AF/iKLowlSutN2NGnyJg7bFpCI6NnHO+hJ5Pom8NTaY+Sy0xYyT3Cix8uXEYw7ZK3sEQ0DXpJDV8s%0AhCu04slS6a3D+kpiEpalSKiWYksOBaXImKNHsHTbHT2S3IQrugCgYNO4IchbX6X7l1qxv43EHysF%0Ach+JQrxt8LS6Cd92zXwMuKNFhPDZnjiP0Ff5+AINi7yYwSP41vFA5yfKbfzm9tnx00jS63DUPSDO%0AG1BksrUEVWfQePWvEo+8iHjHRQQ2yd/OmMkyQrfUISFQ5lY4EWbSgpAAFwkPZV+JYSwxDwfMMudd%0AY6x1Ap5wRtORD2A+2V+ENhOoPh4QH/kUdbthj/UILCi68jc6HQMSmu97Msxs8NIBoJLn9Ytr9sNe%0AHJZaKz8yaMXd4YHJKS2c04nSDTXgksSzYApmxlaHG9kxcF2/MBfmdBIR9IA5qhU0nfjpEukyp5HN%0AOW+MxgIxToCkSApLLga7FNjwXPGNGb7ET+/N8VCH+FpMUibUCYdPOh6hY2LfgiNe9I0Ejwn/uOEk%0AwqeZHblV1DjXeV6i31gwE5WaioXGkiJdnQniK+uTtIDCpZet4JhiTReaHm8Fz48413nCfTFi3O0C%0A5a3MSjNFiRX7PBve4vvGjNuEfErBG3O690yUi1w3zQQRM6zPF5U7J873Y+Zgy6V7vNOvpHYXXJcY%0AuXsyiTw0Oea/ze0iHYukazoI1wEyxZmUNDckKQUGTqobNiwxsKaDkoPA3ufCJpLjS2mxbHi7oXAF%0Ax3up+46yjwVb6pZQnEiFBBa+7Ts4jgFLZqKe5wl7Hgk5QQ0yVUQf7zifAybh8wmZLKfjW7T+Ec/+%0ABeXeUYK1UveaNENGS2gF7Jd557CAeepX8YECB6NOXJwMMhdTf4I5FAOFQAErmVPCYpALnCBDpXQa%0ACOQT1QcYluyvYWjExkGMnhAGZ8alckHzY8VETNEmpKuGIxRU5dlwhEpqEVnKiyxoR8Mef4MTLH7j%0AWIqLJIKZDqUgCGbCHsC2mGPftb2glVd7tVd7tR95+2FY5LZ2OmLKqPywCmfCxNqh3D0TLAYbZO64%0AwOnLKlOztIochjJ1UITTwlM1yDyXhbZKmmyUcIoTY3mkNFLAMaynW1i0X247bnHegxzy1Ex5F9VM%0AfCEi1MnzJcWNQ1ZUHJ8mLxiKNxvfH9ywbSXZNdu+Zb9UNRzpgVwlbdceXQhoM4kEgLMnC6SpgwJ2%0AOJhwi3M9CfgcruvjVrB/DAvjfBzQ88zofRXJ56oi+f0uBTy1wSkVYLCbQ4Ne8FYLUOqS63XKRAoi%0Ags5oFjlauLqMxbcWKWl1mxq6GmRa0bwCoUvsf5z3mgHttNzuIYSCuM5iuhDxSkbjpUxoK06LXUpq%0A3O+lgLoviz7OAQBdHUjdlEtgnSV5+1Q3ICzqcv8ELhU19FL2t8+ooRJ4OjKxTUuBTCXEWpdn0zXz%0ABD6eB87WllaMGb48py79F/g5ZZobPPTE399/BpIBubh8ROGWMRaezeE0fj+kamdwvSfThGVLyMUN%0A4Cm7EMwUnXxxF7SgAKgTLJJtWLZkqzFo6QKZps566cBBQJlJV1dFzVLBPBOzFiNoKDBoHj8t8OYK%0AJcEkfDfL3CKcF/ZXs44z3mOpy0PuUgfkJpNJBvSAZsg98y9qrTh1qmMq2tTP0RMckGhKZX+H9oNY%0AyAMRjc8b5gRSs2SR+HKqhmbBpLYVwbbN7M2BbR1ThOoi0ERul+SDDs1jkIN+MB+W+0aEXADYLRkK%0AVRSq0fEEaCyS97rhSx3n3a1Cu6br6pdItoCTKyW850jZWdADP9qx4aAxAO52g5WV9enE+eKUORdt%0AJWCiL1LLipzbwOQAwEQgAujcvOjEM9zbXRRHLAZvZPig4d5+I4T32d8i6K3mNaWsQeyg1IkgYmxz%0Ag9033C4Zq/eZqFMKNpHE9Rme8YJmnrhjU0WdssXuKYJU9j0XDG0KOVomlRBRZkCycEJxo7DDTEjq%0Ama1rZEOWFTPbjtcGXxg1xphIxUye7WyYkhpNsKh1ClS2LBhCUhKKIwNUJv6Kpd9DnMd43UCxkPt+%0AB287JCRu97fPOKM4QTvPhGbICEewK9hOfAkZWrvQVntrOLUn3fPZz4RTTBskNFTa8S00sjG3e0eJ%0AaiWdCSQdbUpDqwEyFtzdHT5xZffMaBby3JDZOWMo5EMnaSYrdVtidWfvmeErvYNmTQFH6iDpJSGo%0Aw8FE6PHumNb6wG4peQ1csjTdYPHybGCo8YwFsI4zM3kJJ13e/TbPuyi8VOp4xwijVDt8ZiIT4Elt%0AUnAmFyFkfcemtj4XmK0147u2H8RC7rClxucnYIHz+spwG3j3aGI8cHIABMviExWC81h4UfeVBWi2%0AOtR6/zoDMnZGYhpFFC7UvMlNBfMKghJhmy/eDRJ4+ymMW2CZJzHe1PA+FQvdMkhWxPPFQxQUCo1g%0Axz0yxxoUNxoWebOOeylJoWO1LChQiXCG5XsrhC0EkkrlFGrS9sgCDOwKdQHPQeyMQPPwBOMeJt4D%0AFZ+j795N8DkWssM9NpQIzmx1iRWxpLVbfWlC30pJfvkbjcUcGBsXiizvgSl1tO+GlAW4keAR1toN%0ASEx9ryVT10+MjXtm2Squ7MHFKe9msFiJz/P4Kjeg40zBtkIl4w0bAW7jOk0NLTIoz1MzY5O45OZo%0A3Ud6f95AhQfO291y8TVCBrZAApMp/iZAjEm0sUHPU32w4ghlxOfZMrX8pI59mynnPLIjMWINKZ5m%0ACtcDRwutcNUcBzdpeD+GFa72AdmDErsxrESsBg5nh8xKFeSLIuqWQW9iZMEINcv4RLe+NmpVAHTR%0AiWdwYPzVBQl4l5LB2kGCWIbC3AWqCAyO4ssiTy7+qB4yPhKlgqnqyrblQrDYLASGZ2fUGG+PvogJ%0Ax+2ObYt1A0Cd4TOWVU+hN6D3HMdwwtxHBJw1DYyu6poAbXlQxq9+FR75CyN/tVd7tVf7kbcfhkXu%0AgEalEfcCDniBuCY+Zr6q9TQGSuz+JwyW4lAGYULPjD4s+VNf5cKEKDd8Aa0kIGYIeeK8RSiJ/oUp%0AaXr3vYBD96WC8AjrvjjhLCtL9KwVt4BwDgO2KdJDG+qU50YFT+EicOo3VDBauKf78DtSrrZ1Tcv5%0AMEedsAGXxPHhDI9kkfPo0OdgHigEe1V4RNXFLd3NDUia32cCPgJy+aYo3sMq+2yExquKCRfBLTA9%0AqhV7wjyE24QKSsE9+uV0x5YMGsa9lmRkkFDqq3y0lYH44R33GKoHHPuFurnpZBf48E4mBgkkbY3h%0AaSF571kFyY4TZ5vYOwGQSxylgibFlFYJunYqjqCFDqt74tp3TIy4KWDKmTACJngMuEOBZjMRhBbe%0AbkDRmRwDSFAZH63jthccgbPWDxsa9hj1aieeSoR8lrotCWQhR4/xJdRw6AMeQlduCjvH5+fxnuwU%0A2xRvU09l9/RQGzEqV1CdyXRYEILZhcopSX0tsiXljkbG3fgMB1Cw3Ny6KlLxnuJSQntCZG5LDAxO%0AuTa48MjuzPjGakScIS9QBQdcabKDYg51EUh4Rk8fWuLPkF0udOAj3uutKpoExCWrqPWVLSVC8MKZ%0ABNT6MWoZAFAxbJi4+Oovg0KmYNiFoum/gkX+g1jIAU8cT+CZ1TUQtaWGN3UCGZYKenw+Uc5JmRuu%0A/RR/P7XDsmAxElNzQgYdnDxpX8QApCzdbxaUSdMrgn1mLYpkgK756sRzQd94EGEX4Eu4mOU80GJh%0AvJHBaGHs87ncLIOo5quosrPgzow+a5M6EsOr8EzXL6ZZYLrQgXMq850PNJs8VYPJfWp7oSmlFnwH%0AY9LDGzn0kTa0AAAgAElEQVTeYtJ9MOFzTKZn6fhGStK4biI50e6yVBE/McHi2T9vW0IrPwHwjAH6%0AExpBupn9Kkx4xGJ0hyUu/8aML7GQvjnwEe/03jT56dV8BGvjvZ6O3OC6L9Guo3V49NH5bLCAKU5z%0A1IuqI4ol5dDUAQqt8EvBZOIC2cbErmJoM//BBd2wRMdUlrKhlhzfTpyRIVXF2SfMsyrdF3d0GGqf%0AhLqO8wijhxzJ+CtDEAsYlNm5oRs7JLDrR/+Ati+r0IE98NGiMMTjZ9DYrL95u4FuYURsBo202rvU%0AsWhOzJoMPdQuezszZZ6ookTB4cIMDlqhesvSfIDAiWCTfsiUhaylVEwR8VFrYHKysUqoYSkGCg2Y%0A6korTdExolVi0RQ9iAXECpNZI9WXsJYNvXbxYQQ9rKKEJME7Ct5iU+z1hm0aFK2tzOlAvNsUDVOH%0ABpVzc8FHEEYZjEk132jLPAMOmRDgVwFWXtDKq73aq73aj779ICxyBwCf1KMtifJmuNAHOSlB6pLB%0AK6cVIGOtw8WcrIR+5s7svgKqsBVxBnPWzAVXFF6ZgwXLWt5AaYVKU7z3WaYJmZRRCHjGPRZXfHDB%0AFtKe36pjD6L/KTtKRKlPWsWjzSytCvG1I9+LgEpdkAIY97BHDlTUiHJ3Z5T4fDiDwxLTcsOtRGYm%0A31DZ4Byur3ccU4SK0hDC7o5ndMydKx4xUj6jQh34NF1EJtzCQjMu2LMaOWH3CX8Bny6JL99MCVwe%0A15mm1aEKiUzHD1XcogPeAXyK87674xbHP+G4R5883HFjwRnHbRhW+XhGx8dkkDRFC3aHNMMzIAzu%0AhoOW/sVRV0Un7Z5yua1rsiukSL677p4owfCcCB7WpnpJy9O4gHnJMev0HtGRb5z4UpGI0PvKkoVb%0AJrxxYUhE3HzJlENFoTSLezc8ZrLd8wta+8AeUMlp7/BIYWM5wPssD7d03XuhPB4yqlTNut9uBJka%0AMIIlDmUF4nNpKSgzsC41iwyP++PMTFUX1G3Sc2tqnRBtmJK2xgyLd9d1BCaBQTUV5vS+wZKJWp35%0AUrVqS8+qewXPvrvtuAXWqd2w0QMfHgF8e+JRoii0nnjEvezniY+ZhayKKV4v3WF6YpYo0vMJmiwj%0A75ky1+wDe8BPSpQ6SkKrytevQlv5QSzkcENPYZ0TfbJI0BJaISBLXBUxeIolESxwUkGDY1Vid6MJ%0AYYK4ZFX3fqnHyFgucBXAuWLW1G4+WCEAcKpBYpE8L/hWg2dZrKNwvoQngMqKjzIZHSeOwElvveMM%0AdkrllW3GF4fRaL0cEsKnW8lNpbQTZ0yUzTtOnuyKDg3X8UaK5iPldLcD3T7HMSdc7igRh+i0ocwi%0AE8zJxmkO7LEYPFjxKbjLjRV3E7QYZDfihCN2UOLtFZ5wwpsansHlvTnwTLrlSMOf+2g1xTMWzzcS%0APGIGfgLjEffy+cIE2s3xnIUCHHiapSTDw1bpsPeuQGwQz7OHgNoQLtumlr1QZNlOyAqL6WP9Ml4o%0AxwsXSUZFrQVt1nC0ApAk3xq0oc+FjXdgG7ADlNAiNqSXyvelCGzKJnCMsWTQ0coi3AQ9sLBaCDp1%0AxlmBOO/j+IA/hkLhx/EF1p84Mf529ieOoBzKzSBvE8o7cOiEsmry48UMRgK+ZEUjqXmCHu+oEMGj%0AFKK44og+vYNxBva4dUZXy+IdSqvQAsTSUCN4MnO6I2Ub3FqOwUqDPjrjDYUcOt8LA23eIwGoY05s%0AQqNMI4C6lVUPuJ1QAHss/h9q4DZiBwcX1MlgUYDaUrfk1Ms/4U0xxdFJw6AEwMop+SFgWBSauXXJ%0Az8U04y72KyzkL2jl1V7t1V7tR95+EBa5OaFHEVenHRRghVGBzOwrJwjPKjM1NUyMZRUc7oNnOvUy%0AQADZNMktOc5MSGaKg0ATssHYcc84QYGh5edVroxAqc3AxClJK75gFibHCUEJXeaH1IQ9Gih3/E5Z%0A3AwkjE2WONL8/u1+w+ff+EmK6DzfKxACR9037BOWKm+4Rx81r9giY7PRHZVnn96xCcGCuy7WUoti%0Ac8+Ejc2AZwgf3augxefb6TjJEt5oAN54ZqnSEABCuIthUTxUcYt+fIcmb/0hhHupKX6kTniTaSEL%0APoWJ9RTHp3iP711xT8hFUeO8hxmKGb5MK00NPw/4q6gmtMJmKV9aS82MuruPJKnJBzYuqYsxRM4i%0AcYiXPLDvG+o9gme3O2qI7boW+CmARdUYrxBMkbU7ZJ/l2YbQGwCcteVktELg6BNzhXvPajZMi6XU%0AqyUs2OUiEqYd7Rzjg893vJ/DIlf9ALGCA17YNks9cBJC41ndaWUUHh0ZUO3i4I7MxqxS02Pt1FNa%0A2YkgEVxvAG6zghUX3AI2fZChYJUJNAXO8CKsLraYCKXMNFDhc6yILGIAU2h7T7iyYovrnNhyrWi8%0AYQvtfL7fsYVF3k2hwbs/dQSLW+RwlGJ4RFC0wDN5kFXRox9ckXosMIK6ZUKTUlsaOlBIkMobaQZu%0A0Vt6wgZJKOpXCXf+IBZywBJOYT6g4aKKa7pP5J5logohWR+DWharYuDKM6uLRDK7EeDEnEauRgxg%0AR2bgVTvw5JJMlVMkF6PDFewTd7PM0OqE1AM/esvq9s0cpA3HpdbjdFcLOp5T9Y0NLe53lz19JKGS%0ACQf1vuPtm0+J06r+HK0FE0AbjGcqvCUWW7zhtJn+fKZImPiJUyU3r949oaROPFOThrhVwEJNDPcY%0AW4c+sYMRnjNuRAjiAnbCKuUFyg2umqcA2AbCI/rrEwo6K/ZYGN+qwCOzdIfjPfDrN1V8xAT6RHQR%0AJiM8dKrJER5u2CZ90Qz3uZEQ4y2gindlbBMWK0gcXkmwscBluuElU9nl1MWQYIbG/d62GywyMPft%0Ajh6LNR1DkdMmOwUbNHBWub3Bp+gVsGQXWkO7FM9QzDT6PqiPl8IeFJt1LUj9dLiix+Z+aoMHrVDb%0AEy2YKaAT+8aooaK53TZoGBof/ZEJNeclxZ1Ml9BUJHlJxp184fWOvP87OCGQGxNaGCef2NGC1veT%0A4nheaLT9tGS0qOtKsClLbK6bI7Nr+MJbKRuIGkxGv1ZSaOqGI9limwAaTCohwiPw9vP5kcqTcMCV%0AkzF2yFsmQKlpwrNOjI1WMlrKQUCx0yf02JRqA85IwGKlzNoUqrlZc1nZzQDWuPkVaCsvaOXVXu3V%0AXu1H3n4QFrk70COgAN5BmCWjJFkrCkKp0xViyOSHY8neZu7PTFYJ9gAwqJkrePC1VO1M43+cCkFL%0Agam9As8ygxOElokVBRqRfALjCJ4omaPN6LUZPs4OjuSN5/OEhv5FKxVbMErOUlBDhte0QzE9k5WG%0A386G58cD09U63p/4eLzHAwgQsMdTGRL81WZIKOeEZKC2OSDecM4iw2Y44zqbLCnQjSkZIDsKWlhO%0Au9Qh9JW60kivpcFXQhAoGQqnO+o8higtcGPCzpRaObdvPuHTfVhSj6YowfH+cjZ8E97MF1W8xbU/%0AiLAHlvV0x6ciySr4RoBHXP8bED7CeLv3jiO8vxuQAdmdBUaSYmQKDg5zaEj79FpopcWj4hYc6bML%0ANLyex0PR+kpI0kIpgqOVQXXBDpNVNRKxAgKgRVnq2kGqqWPCaOhTl0M7JMZb12dKQYsdKT5W5Amq%0AAVn40GaZSUTlvkTHbl3Ss60oGXg101U+rwpqoSzYzCECDQDNGbtNVhXweRYTZknxtcYXHjYLPsmB%0AMwzZGy1tmq2U4W4AqHWbShPgTpkwRzLYQON4hdKGGmNfacPMeFfeIOG1PZ1RA0L5Yp7e86mapAp3%0Ah8BwzALZ8Axil1IyAarAMetIFgBdRh8P7SDF1kOqoz1Qj0E06O0BajHXoYMvj8Ghn6CCOsH0x6q1%0A4gtagT5WJJwUTrPmJbLGHcGgU9fYLGt2kmPgUzQX/6X/62w5OeyioAdgZf1pwwHKyPSzEPZw5U5S%0AFJqZfp60q2496zEe7YCEe/h0hTTHRyRv2PFcGZTkKZAkUr6q5TmxOiNKyAPWRwm2+P3j8YD2mahU%0AMEt+Mzna1A7RlmI/hRs6ZoLFKLdVc9HgFNQaZdTmZ06YojlQpwIcjbqbE06pGCweYLAH1veOZ3y/%0AmeemcGOGB8xRy8igkljIP3++4/YptGIeD/xsaq10xUfc1xshP98Zwb8A3pjQ1PF50gQB/DS67wnC%0A5zjXowtk6nM7cEvsW8BOOHVCCpzxERAviiskGVboFY9H3MCz4zxiwTgdxtvI3AJAhTAzdLjyMgJo%0AiXQRLPFikCWVzq3B/AkL6ipTTx2Qbic44iOtH2CLm2HFWwQilBR7stkYMoq6jb+Zj8AOgLqX3Gw7%0ABgQGDC35LF7Bglrrogn6UnDcVXCm4JgjugKbNXwEe+dT6bCAzu5MOGnDHhDfWQm3WfqsSJYJxCbY%0AYt49e2p04WGGGjEg5RsKjiF4BaCiJatL9ImPHpAsDjwijlFIU+yubHvWlMWpeD6PHBfNFt2zE2Or%0AU/TKwLZolROHVyEUKmiRQcp8Qwv1SPE7eiQaoTGOqBmqsuiSAs8Sdi898ld7tVd7tT9F7Y9skRPR%0AXwDwnwL4sxi27m+7+39MRP8ugH8NwP8Xh/4Vd/+dX3I2dJsVwBkcnEpwAQdswLRddFeQmhyd1meP%0AP85ircKL20okKa15VTh0cOb2qggKKNX5RsAufgPBGa6b+J4lsgiCFvdONipyj2MYRz/AfcEL0yUt%0AW03t6CK8dl7vWSW8EDL13tuJ3vvQeQZGSaxZjQa2FB6dM4jZzFF5wikVJfpBWVAJCdvsbulSb0xp%0AmexEmVCz2Qo6ixmevadc7ZOQVvwhjFv03VNtKMEB+ADhPgNWvBg7zRTojh4c3KM1lLBSPp4Hepi7%0A70dLK+VJF+uDKL0ZR4WIJ8Phk3B6ajdzvAdMQ2fHc37vS84XEBzdU8/8UEpPR23peAxrfOpuM/wZ%0A3p82tMClDAV8k6W6J5z5DAbNcxkAnqUEqw8OMYKpEmPK7QHVj4TGiPuaK+0DPSz1G3V4qAHeKtKF%0A2qhl0tHGI+HFYhwfxwkKidqNt0wN33lBK0zI1HuYQIhHaTUMqLIE5NOI8BYBXWUkrNZAeIux16jg%0AHgwWlw13JhwBu+xmKUNbmVdiGksKQe4QvMeYKtAVXLUDJwtq9MvTBbOM+QMbWOfnijo1ipiwh16S%0AXzSC2ma41YLoVvD7c5VFtJb6OeQNffLpnaDhNUg/cfhF3rj3VHJU2EoGkzNjtU1XsiK7rYAqvnv7%0AdaCVDuDfcvf/gYi+AfDfE9F/E3/7j9z93/+uJ/KLvgr8vNBynknP8o1S38T9RKaX0YVuGNDKpPhY%0Accx0k0G4n/oqmlFiYYdNXQuSgDQm7qcpZHTgCY6I+4PeUUJ0yril3vHpT3C4dIc9wUp49FkrkiFR%0AjdylrIxAM1SeGDMlU8Uvei7EAnPPfvFCmfnmtCr78VcUS0PHFP6xIY0KoMJwulzgFMYW13cpuRAr%0AHG+BxT7dsc9EJyJU86RiFvq6Budk5lBreM4alMw4or/vWJm3pDrYHVMPHkP/BADaceD9IyiWbW0k%0Ao9JaTAyzFLNyJwgztqnbstfUQG/dsM/N3jx1w9UpaWLNh67OfBa2rP8A7UhoqjulPDDAcw9F17GR%0Ajmtv4LInLm5CwFRVsRMWVMpx+IRsFBoLrOsJDaZDe34LPz+g07gRG/AjAG0fqPGOWgV+MjXTd8a2%0Azcxlh0wYzgzoRybMiTKoT8GPkn1hZqkZ5Myp+S40NNpn4g2pZazlRktutuiJMx53Z1u6QO3EMwTD%0ANlV0oiw7123BoOo9C8c8/QMis5AGJVPknWxBoG7Yfd2L6IFn6jUd+JiMLe5oca77vsGjxuleN3is%0AM/eueJY9acPP00DBbnlqQ5k1Vt0y4QxUIPF+jG/A+Y5zZhKr53ARrhm7YGxJJyYCLCBV7Z6xlj+R%0Ahdzd/x6AvxefvyWivw3gz/2RzgVKDik7gbLw6VqYbqXkhHca2OH4gfwekRm6KL/V5N8SOCuCADVp%0Aic1kpNhi4KqVZQSbMCbzaSMIK15xRLo9e8GhA+sqUtHm913wjOOrCh7nB+yc2XZAjwV/9540rA1I%0ALHaDJn1vY8/BBXKYM4ynxYZVVYeShj3kevKYAonAkqJAAkt9mmCnjhaTtpqm5f+pUk7GOyGzJu+O%0ATOO/RSh6n5lsWINIiXJwP7qO1Q3AWZAL6dFaTlj0jkYMbVNN0HF7zuo5ijYr6ZhloNqAFBhy8xwf%0AQjyqAs3AHPOqu6iaCwbjUj3JOXXCGQUHc3oL5qMGaLwAwFZhiDMzccuoJgMMDHymq287sNVLdqaD%0ApkInlj64MC3ZCT2AGFPWn9BjkCz1+XNYf+IeVXaYDcJTH7xnQYLbRpiKZ1INQYPGVgUeVNX+eETh%0A7enBLW+K3NfCoj2Nm0qrrii5wwyp4KdM2GOV6u6oQRd99g4Ky/ncKt5S37+mAqh2H+TxdEYVx1yI%0ApWYMSBTQsG6K3HDaVBoFnrEG3K2gEWXg96kGiTjCEyVr/R5ccI/3e4YQ3fw84wMPJfhpeMzNDyUJ%0ACEI7WmyilSQ3uMoOSGRR48AhAqbx/lpjlJh7JDK0FAA4NeCykFMSNjzH+p84Rk5EfxHAPwXgv4uv%0A/jIR/U9E9DeJ6B/547jGq73aq73aq/3i9muzVojoM4D/AsC/6e4/J6K/DuCvYWw3fw3AfwDgX/0F%0Av/stAL8FAD/59Akzj9FJUxNaVRf90C2lV9UcOusOsmUCEIjhRBfNX13CR2ggStsxaWfsBz4mBCCE%0AVvcs8dV6yyrtnQ5IMGgOP1ESQnnk50f7Ao5MmUd/hx+aCQCQDRUTvxa8ZRKO4DYj9wpUDh2MUext%0AHM8VsL5K0sGhPpOjPHFegS/JTtJlSXjDOWsj2oGDKvawWI7uiVu2WlKcqgNJJ/swxxb98AChMuOY%0AtUGBpIQVWgwgAbKWaMWAkMa9AC36W1UHBhoQhIOSguaqKcJkvuii7p4l+8xWhN9o1G6ddRyta2qS%0AmHvq0osTfNaE5ZLJVMYb2CseZeLEDgtLkLQkU+XoyCozTSnHh3NBmdrgWwU2hsvUzTHwdKkJGesB%0AATbxbv1Ii7zYmUk8ev4DFLGUeK0VoJlVLAae+PXGqJG44gVZNQvCmajZOby3KRdLq3ISHCmUdWpP%0AOKYBmIVJzR12HJkZe98qdDKQzBP+eqs7LKpGVfbBrEJg9PEeRS2E8OI6hvSaVBtoZnSro8bY1XKi%0ABOzwoSdqwHhPa7gVxjFFu1TxlAUrPi6w4kc8y5t2vLfJqjrxCCBejo7n+7nkjVvDW8AxTD01e7o7%0A3mZCz37HfQqO0Y6yP3FGtaPteE9KcrnEG9opsHm/WKJswH6pNZtf/tL2ay3kRFQxFvH/zN3/SwBw%0A9//38ve/AeC/+kW/dfffBvDbAPCbf+bPeDCEsGFD5tGZ5SLhF5cD7oue5ZTqaE4EJsEZeBNOTjyQ%0AWVbgtG7peh0KUBSdPbcdt+qjRBwAN8vPlXf0gC02KjgigFKs4NDhRlEjHCHOz51w9id4Zl0WzgXk%0Axou/fLOORyxeRU8ckZG24YkDs/RVgzonHKQg1JmZaZJKih2UlKhuQAkXXLmgTpEsbKiuOGMQl95w%0AxqD/3PsqYGDARwzaDZTqe0UVD/dMzW7wjCkYzwINM3A8GjFnJq3ZotmRO0447oHLd+EL/dETSrML%0AtOJmWeeSzLF0p8fxXxXovpQRk1nk4vpZKkxmrGNHR4VfcO2bTqW6gon2ldPQph55X1nFJJLcZxMA%0A5MvAYM+FSRhrkbIO11l27QPUo85mf6C33x0/pQ+UjVH3GRRFbgrWOzwC4LVusFjImZHFVcRxwWgZ%0AZym4Ta48I6UHYJbEgA0XqQaWVaiFB2FA2hHvaxURP02BWQd3WzVauy+uu0FSdkJ9jJW5lNFl0SLT%0AVWsXbVRXBlB4FbjezHHMua2GQxmYECkBW+Rm9LJhhgseEOxxL4/TsAdF8Ntyh0x++VNBh0FjQSI1%0APGOz2rzAZ/aoKzx44LVSFmqppDBilCi+fAinOqnDkrDgIJwzcEuEPovZEKNfBAG/a/sjQys0rvKf%0AAPjb7v4fXr7/zcth/yKA/+WPeo1Xe7VXe7VX++Xt17HI/1kA/wqA/5mI/sf47q8A+EtE9E9iQCv/%0AF4B//ZedyAmpXXKgYccSYUo6WGvpapgbNAIrxoNOiLjg+M22jptSpLLKT23Sl7SlnXhM69hHSbAi%0Ak6li6ZY2aimK1LylKNCpH6CgOpz9AZouqXUUqkmuQanYwm1XLtinnrgCJTK5TgP2sKIbbnmMukC8%0Ao01pCSz9i0qXZB/TFTglgwdrZWOHlyGdeveG1gg7hUZ1LalDQlVS0OrsHSUCmo155o3gcENxvwiF%0AeVIWK8vS3hDL90W8XHjFslSNBFsp0JnFVyQZKaPcfVjH8Ey6UnN4WF4OQhCBYDyggnVNTipiLRXE%0Ay12dcsgoFR56MiY3iC/mxa0wLN5r75wBQlXHvKhfqJDOBJ2Vd3hokExrtzBNtihENJkL8APVg53S%0Afo7+jACnP8EcQbV7x36vKLeZqYklakWegVMVxTY9G1qiTQ1IqPBkRpGSwdqNF+OJiFGn11QJtxlc%0AJsoxAS7YLt5VGTbmeC72TAzz5xMcet5MfgmcOiirCyn6BTqdFL/ZJqWY+RKEJQcnDHmAA6J7thO7%0AVDzCbapSk75YhCNPHKhOeEw2jXZ8eU5Z7AOPWdqtA4cXyKQ6s2DWmjYq2IOuaXpCJmPI9yxf2IxB%0ATdEne0ttInEQJvCEd8VS8wc05g4wmDl1Csvzd7ezfx3Wyn8L4BfZ/r+EM/77GxNDY3KwlYxeX4V4%0ArC8+LCP4mRiY46ziDuZBS5zzlLdkpLgvR65jy+j5SYxtYsRwbGarnqcznolb1qXd7ILWgzuuYwEf%0AnwnNZqm1CuUO4rGACuvSCmdFp0sW2kwTx/p+Q0MP6sFGNuhxHi4tGNUWnDKx9+4jxg4AnTfcZjq0%0Ab9guxScqzhQP+lwF+9vIpvzm7QadKm4/+zm+2ISYdNUuJUITRs2sT0rRML+6x0yYvFAiyr8REexC%0AZ7NScgFSWUqQsETMQHZxwbFwVibAJ+e/FJBI4osiBTWU7vZ9H9AHxoIxnwVlB4U2uMqOozH6ROWc%0Asu6iQ1N1r26y8gx81YedzzZu3UAMUOx+stmEpQEoNFLp7fzA+QwsvL8DsblCWioUMit488TIqXCW%0AcXO3hA4rUbKPRGjIAkQfT1iMmdFKSTVDI2QOgpqiYL3jBX9d3j0DLGuhMVsKnd09Of3WDTZL0zFB%0AfMJwI/Yw+ojBCaDElJ1yBbBkXIEsC6TAziwIw9bxnHkdZDi8JbRyMuOuk9/eMC2Nw4HJFHnwhhJQ%0A62GezK8nNlSMjE5gQokh2FbKeg+mmam9a8epYRi2DzyPDo56uc0t1QxV1sJcqOCY8NUlU7qUDW0W%0AyPiTgFZe7dVe7dVe7YfRfhhaK0S43YZV+OhHuvQKQGZWVPcUk4FbutcKAEHel32HVIZE2SZiSU0T%0A1Zac3x22WBxuWQy4qOJ5HtjD/XueT/hz3MsHHdhlWG8ND5BNZssDHEkOzQ/UsLqVGza6AVG1heQN%0Am0x3rWIPu/IJSu2MxpxVeTr2PKahDLaJTdhEl66E24JcvKNHcHUnxWGTK/7Eo5f8bUPBLRMaK95u%0Aw3l+++ZzJiY83j8gR0AL6otJVCo2MxxhrbN7BqTRNYONqrZ4/xfHWdUyo62To+godjvey0qCMFu/%0AH4yXOC9hJUMxLwtp31BkCaiJFGyRuVffbtgik5ZlCWNR2YCofHSYwFyzej1jlW4rRTIge1YC9cXn%0AnwyUrnoJtHZIYdB896RrvD4faOcIiJ/nO3p4eVYaeAs+PU5w6Mc7KZwEHhYqy4ZJ1SHx1CN3Bnxa%0Au8JZOqwRJZLTeVQXmuOl8iWg5p4sH5jDL0XLmSb7hkaAMrxOVU1Pxx2pX1RlQVyFBb7EQ9KKZQCX%0A1zr+fyJTQEJhUiTfA6xnYF1lVJgCRhWf4o4vM4NVCS3GsZun7oqr4sSsHNTQpia/W3r+xQhHI9Bz%0A3MzHoSjhph0/kbR8mxm2CFa2Ivg82XG84SYdnSLxyM5VAYwsI8/NDbfwvhuAOj8L48Yz2PknAK38%0AcTYmhu5jAbwXzjT1rSl6pGyTHZi3S64XBotBZ3YcOcC0UoovyI+6p4t2dk5358M804mfbtiU8EEz%0AwWfgb8CgrT1kYJibbOiBvBVs6EEZ3HHPDLxdxuetfDOOkw5wZJIJMuvy7g3PSO+9kecCvbOnnnhF%0Aw0MJW1DVDtkQVbnQIKg0cfUFExlvMz8EHQU1+uTowI6O5xQgax/4MqEomcnBA7agiClUWUkw4o7D%0ANDFMvSx46p6a0l9RBs3XIqeKnqyTKEYhsWg0uSTrLNYKzLPMHctK3xZCFsUgFjh4KcYR5yIjIimJ%0AsJUKij4mqZmA1dRBbonHFuEsWvH/s/f2vrYtSZ7QLyJzrbXPufe9oqqmp3uAgUECCeGA0cLCACHh%0A4o2LgTT/AthY/AuMh4MEzmiwEGgkfISFMw50N901/TFV9V69e8/Ze63MiMDIiMg8NTPd9VQ9zS31%0ASanqnXs+9l57fWRG/uL3oYKkipHZEO9gTGRhB9FEpgEWK7RM98d+PSDncKt8PD6nRJ42hZagDw4I%0ABRh5rxQ+3SogRto7EM9jLJVggT+xQX3C3cqWzosFyH6GmUFVYF4oKRG2UMIWhsbkWxgcAiiRaTWA%0AISEP6q+oLvYYhMMXRao0rUhBSTE0mt9XpjFRhfgOlosVEWcfpTBlgERrDaqBPUtCrQcUQpxhEmIE%0Ac2WsYbLdrtbRfVI2K9j8Mz6IlkwBAe7A+eoinutCQwiwgO2r8P6fxziuk/fZmKD7LY+lKS+9LoX4%0AuS9UZm8Jhub3166Ky6IAeIdW3sf7eB/v46/N+CIqcmPGh9uALe6ypfy7cc8tfQeBe0i2edrTwsAU%0AgreNY6QAACAASURBVJICsxnHRNYgvlJqa7giBqx3XJE2BGQzY0fFQ0/UWKn1TJ5sZ8WWafGC3avr%0AbicOG7CQ4BpwSnzNT0ijVb0hQuGE9vQ6OUG5RRQu6XvSjFCdq/4wYFPFw1tLz6S4gp++JLhs2mDB%0AQydLg59q08uGceLeJK1cOwgSntZXSyOhq0s2KBssm2L33kFdZjOIKQ282DDNf2DTHMqmJ4qOC4X4%0AzxA3eVU2d56AAhr/IM4mptFsQooqnNqP6xpmQ2EHylTRHEPgU6EWnPppVAU2SFgXdENvlgIyYApU%0AoEhoRHuHeqO7tyt3f6I9oQ0uClyar92vV6hX8aCG6j4A5bbEqxWBltipSDY0CwpAlmKdgFKAUbGF%0A/NwWBouRJeRDzKjOSurC4MKIMJx2nWkfLbVkKg/VDaXOVJ44I6YCUaSbfyHKapcIMAs/GcpnsNi8%0AdrXUtPMtzOOGie0VCNOZ48w0LuqapnS993y/1gWR3KzEINI0wlNqkBDGWUkxmHbg4bSV0iTvD8KF%0Ahzcr7Sq47pJ+zGyazfj2eAwTewD784ZtH8+99TMtCfpWcVROYd7NLHUxB5DH1cuwdAaGoV54pp/S%0AcUhEvf0VCYL+sgYT4dqcHscXHj557lTQ8mvG6Zgttwt9i5spm9LDp1xt8RjhGb0mAnWxy0UFh29V%0A76Xg5hN0I8FOGx7uGbxZSRHQUfb0kT7KAXE447DndKM76Gn5/hO0CHbHzM0aLNRjaN5BH7mg0b0+%0AoLgCxyfD5Q/v3gUXpof4wzY8hym+GnYLKuYiFOqULJ1TDCVNumywHZaO+SOonK9n5pVuXKYBlk5D%0AoiG+kMlUKTUzLIdpRLw/EO5KmbYHDMijxkNGgyaYwpmS2KiR5sREXMBhwk8EQShDO6T5pN4Hla0m%0AO0UWH5MGz1bAxZrZr8YdEdx+ieECoyFMwzQfxsKE4teee0uDJLMLp0/QJic0eh12Qe2EIdgHHdVp%0Aa7wD7JgX3woOZ2sJzwXtOnsugqUU/5+/VEFu6Vk5FzsmSixarU1mDghR9YzJmVEcjz2JUhkLUC7O%0ARXpCSSN/cq68XAi7Q26l1IQ6xGxMzniryAYBmxcHo5+x0EOhCbtwKel+qJ3QXXREjfI9BkPHCzO9%0A0ktHSaFiOGMlKPv0EBfFFSludkAC1249hUJiOyA+B1wEPZGTSiXO+MRt41ysyAokFs5+4fLT/XUt%0AAFccmHDnLbxpoIgsxaKWUNZhhssfgVspeHEs7B1aeR/v4328j79G44uoyA00g3JR4UZvuGrF4dXP%0AwwzVm2QXRqUCjG49R1PJRpJ6drwxGz0bNOO+GIrL96S3uiHsAQ7acVnDzWGLi3qKk4QFRzBSqGGL%0AVHS6sLsPs1LHEd9Hx60cKd5gLbm9752yyrloWteeivQ9kbLh5r9/x/CqDsfCwzSFDU9QWIQXV0J0%0AHkmBKxzc+pXNSor4O+cCC9eMXjvJQF6idkZ6mlyqKcxqqi5yGP9+2hk1GSGMHs07ahloOxpmwSaZ%0A8WCjGp9VOIGmIEh07ixLxSRiE8z9bAyUvGLTkR+lvqNpff6sS0cLXwzW6RBJlFtdo+F7Hbx00IQx%0AhhOifxa7UMOlECeKy7yVT5iFp/4DRifCvLLsDHJ/8LJR+qCUnWd1zpwwCbClzwwRgRjp4lm5ZOPT%0AoKg2sZYo4KgANXQZXLCF/fHGsEshwdFmzop8WCP4NRaZTTmmtDooAI7bDYeHR4/z7OdFbUAncJsN%0AP34uFcfz2G1zrbj6jKlTM3A4K9Yp5DNp6TapvS9bOkWPUGrSFCN1bbj6lYHgdWcU9/1WsuS0myF3%0ASSodvYeFgyVvvlCFsaEE5GOW1hjdCN6nRt8UT940F0LCPGe78FVF8vhvKPna1TireFRKAZYAeI7z%0AaYavIvHsr8pr5S9rMLDkKHY8fP9xsMJ9+7Fxx939DA6mxLtvbMmCqL2hiYAd/21Lx/skRvUH6IIl%0APtVZ8eQXvZHgQB3iAgCHcnaQb9hzIt50wxXwC45krdzKLaGVG+8AKzbf9CjpTB/H4rXC7Bb4wK49%0Awxw+kCasdBTBqxKOmPxBaQvbCqUP9fF0wJmXEBHYqxv/nJrKSOUNW9ly8j9qTUMrNsNDgzmxUMVW%0AaMW/H+d10AnnzRkUNmKeCB9RbruJJ2Zaak3IBBjPgvRg3fCcmUpNu1kDwUIZWijhl8WU3f9mgyag%0AXEG05fdjIh3Yqi8qpYJqSa8VJsoJoJ0nLlddPj79AvcXV2BSh4SfTWkglwBuVbBVAnmmIx9DpAOE%0AX4lPTMVSvMbMeVxMR4ZtDAtfWRSviuDpMVN63BMoyCUolbE/RU+kwnyyZynDEyXEdLbPRRUzw5KM%0AcWQUIZLZAjPstwObLySimlh23Sp2Z62AOIVlVAqOJ2ezHDvI3/s6T8h5ZVOFiVPJWOqeC4wQ0hhM%0AvasCAA0t3xvu+R2CXRya557M0sO8N8bus/2pkj43IxLSJ/t64KAN4k/lwXsu/Fs1KIVn/GRo7bVC%0AHm7DTcCjF3xIpeYMDOlA+vwwc/aDduI0HNvBeAmF8PfAyN+hlffxPt7H+/gNH19ERW4gfPBV/qUD%0A7FzPF7OUgj+s4LZF5bzjQ8rtDbceSTbDtS/I/bshfR4OLji9qns2Sp7tUbfckm0oIwnet4iXdRzO%0A07204eZ+DBce2CJhHScOi+O6cIQtKgQ31Kzij61kc8PUkhHRTLFFyrdqNMVxaUk584MLbmx4RNKK%0A9LSIPdRwRlN0L2941VSCezwrpEKGiw2HlzyXalZiD1XsFjCLpL9KByUbpENBtKSZXw2vYV17Tq8U%0A6X26FILSn2Nwul3O7B4oPXjJfXrjALzwvfeJc9iU+4NLliIEGl+m/L7Oz182kIf5ln1PfnllBkUF%0AXhidNEkU0q5sjj/u3+H+6RsAwOunb/FwQQ/fSiapU1UUV1nxjSGs0Ei7Lz3ZPCYFGolMpqDw+KjH%0AtN0t05qZevfEGN9R6YScCjPIzyUvUNC2b9jdRpWsZJPduICvDgpvnWzn+rBwGZzNcYYk17syD1gn%0AWSiDBTOOf8vULAAZAl58pwMA5SiA7xSkDDjj8TKq4l1LWgSAK9jPq6nms7pRyWY6l5r87n4Zth1Q%0AhzP44BG2DgxWU0BZOpktsAuv93Ed9+1DajxuO8OKhZElqHY8+U6j7oo9vLT1gpwzMCK4/d0EN5NM%0ASKqmuHwO22j61DBX7L4bFcL0NVJLG+7fPGiFCO0YKNEzn/jkF3S7TjyC5mbAw7vtHypBnGb3BEVz%0Ay8ibQwPho6KExUgIeK7hIS548o/eiHD47Xz6pBrvuavhDAjHCi6/iW5c0SJfUAt6wCk40CyOZUdH%0Ax7PfEfW2ZQxZ64q7+x3beeHuoideu9e94R4CDbgnjL/nS+8ZV/apP7CfYeTzjKebeydvW2LUCkrF%0AowBgkUz/uUFw907+poZHbP10HstRt5lVCFf4Jb5nMH+f1hpiljGzfE8qk9rGXBJiIjX0dqH5Xd/F%0AEgKhUkCRuEN1/A/Dtjgx9aqJsTINkCAx1zLYAwDeQDPCGzgWCKaEb5oN61T1c3Fer7i/fAcAuH/+%0ABvfXb/0YX2Fuq0o7kJFCmyFNTDYCaJp7tetKEc6+HylOUkgyKlA4Yw3VNB9iHr63kMiOJZ72vGUy%0AUAoTNp/I6r7PSUIJGuZj4o71sWDwW2llwl8FKIFFg9KHpJShpA0arsGmlxENRosfWNJbrRRQKk7H%0AcxCn6OqSMWpknBAdgxMnEdFkkCgrij/Duim2uKZVQVbQs79koBJMLoNdQT3dciLnYiCn9wpXPIf4%0ArSpYBBdHEpElHFIw6IjjeL3XBGDjWVzsIHQz3LJvZ7HWowPYvLgRsimGKpx5DBtZ2kr/spHYnze+%0AiIncmPDxaUQlve47Pu7uDXzfcHOv8PtFKVm/mPDkC2Mnwi2qSzvwrJa49g6bIa5E6c72xHsaCR2G%0A+TVGuO8eBvsw3ByHuwrho5sw6Vbx5NXxo13Yg85lHXt8Hye+oj3x3OfbLZs+vXeAXKZ9XjNI2pAN%0A3UeTzE08iVCpJGVR+4XPYUrUG7QFQsYwP5baFaffwK33iXeboZNgCyMh5qwGHqLpbX6KLN7iHRuv%0At4pNB7xS3si8U3ln87fL4MyN9+fZ7IQarGvipAWTZkhly4mceU9lpxFPLvWyoDAPw63ZSJ2gqREn%0ArZIuBflDSjSbiB0Niiux0dYeuN+/8/P3CgsTq8PyuigvSkPwlLjDVYsROtE1+eZURpMTwPjboAyq%0AIKPiaHK1FQbjqZUg5rl48VwgK9NUfCqyWpQOwHeM19nRLkUP2wulxKW50qTGbZye6Tsf6TDJqihU%0A021URRKXZqJpl8Bl0ltrBR8+8W+M3RXcXDaoUIay6H0aYg13ymjI1lxqhhlYWBVQVt3FFCIPIOie%0AprnwlbLQW0lzd/B8bKAP/rpWUKM5SYZLT/AV+oIXcPdW5DZ58Gfv2Lyf044nPPmOz24HPpThoAgA%0A+9JQH2Zk/p6iaW4oRGMhA3CZZF9teYT+wvGOkb+P9/E+3sdv+PgiKnIG44yEDQU+e5Wy1QXaABK2%0A+FAA96nCB0aqFj9wwR2Epwh+lQtbdLlN0jvjMsEeHs2m2P13Li44COhe5Twx5ft/KARzc6mvjiNZ%0AHB/OgldPRiltBsI+K+PVLnz0YuBqHc+xXd531OqCB8wqFqAUOaBPoRDBUowEDJGDttj6zu311Qns%0A6TVnoaSQXa1nda1lJPqE/eoBgkR1rTYUcwCw+CijdXQKXHRg3BH+TLWmctAMKKG6FJ1VOU1oh7mk%0AaMcMgHJWkoYCdtgBvCWcAirpVw8raSbE4IRZeEgLpxAFWdNBFZNFwcgq2MiSHqrUIXahS+yUXnB5%0AALLRCd5DdakwC6+ShbADzq9VbFSuwZSxx2Tq7BXVWUamkruOre4oAfnAZmh41zdbbDKk0IqEQvME%0AMc3UrE68qJ1r7pjaQ9DODPKBUgHvQaMlHIG3P81EKYaC/HW1m4u+/GPRhLLqtqffPzAgCWAwa8Lf%0Af2ylfNewbfhwG75HAPC5EaQFfdOScWhgFPeMp23uxhpNWiK7mXNu1Apyx2jgxPRbsazIW5FkgT3a%0Ambi0gUFNcd6HvTAuw+nzSdk3nHG/9Y7mz2B/fYE+jar9a3yNsxKe/LVPrthTIU3Y/LnpgqRPklEG%0Aiotqzjnfh7XyRUzkYoCd40P9ommGM1xKuaWX3fC0OJ99KKEsJDz7STgJeIbh7ny+/TJ039Juxqkc%0A28G4EPRFRvOL/kTABcaRuCnhFjSoWvEhfLOZ00j+k2oa3N+vls3Z163g1hmfwzP50wu+9c/LzHj5%0APEyUrseVEmJjSik7+cQEBHUxLvsYypGDWDxtAEBhnEtP4fQnVq4L5p9xtwIpBXvwyDFT5XsZ23Jg%0AcGbjwTCzCRMAbmo0cdpoHrIFRWww62JvuFLLuBQUh6igNKTVkbMARpKvuSZMBCswPxpGhThepuDp%0AZMg8JoDYnts06gLzlNuDch86psuQ2F/o+oC4G6HoHR0evcYd4tCKUEe3UHYyMmZQgH6FYpQGbS2w%0ATtoy5IJrXWApTry+lvl9mObCVd30Kc3ItKOH8s8sYTntDRq8fUOe71pviQv3C4ODHzATSi58CoIG%0A/XHfEKxQNkEY9JOO5SWhNMoWM94gukaJoxMB5+exIOqjYgtMvGxo9wbxY2aVhUpq2btQogVK2pJH%0AzrYh4k0KHzjAMyymVtAeTcmRsQsAtRmEoziSNMTD5ztaoCdgXOcFO8e1R9NcMK5e8Bw9KExOOlQz%0AE+DShqM1PDK8Q7PvVMuMTCR4PB5G8Ee0nS+1WXR9D3DlHVp5H+/jfbyP3/DxRVTkMOBb7+RVGepO%0AYHS2o493MCWF66lICL9wK4iQbxxS8CgVN/9UF5DdY1H1oDagQfExvibDc6yGZthbj3UWm800msMM%0AZwu/Y8NLOA+9nvjsDJQigns0N7ngvnSvv/18x35G6ktBi2bK1WOnDFXNLanyNCsCETppVilcN9zS%0AMnUqBQVI69QLSEGLAumNIqIoNClwVbOuAAxJHyxlQhiDzTAbmljsSKVr+oIQZpPTbG4MyUOxgVGR%0Ar7FrxXiyW7ik4pS4ZiSbWQUoGB1bmj51WaAoG5VbejhPUgFA/GZ3oXmQVxqGNTkh+simJqoAu1fr%0A7cqtCpFlhJssakiTeX1MCdKRVTisQCNtSB2iAMZ1C5gHlg3RrpKqWuKhAg6YyLDsOnSKsUwxK22b%0AX0MlKXuFC6wSIkLPQClIKoWyKWiFQA7/sDECpLJaYYqE3HrrycwhI3RP6qLFulal48Xvey2M42ns%0AeH7wwx+BRScUxiUTldimbXHB22Z6VKtGhuL3RAFDmDPaWdXAsqiF/VwwWppuqVpG2HUaamkAILk8%0AJSzYKQJ1S9z+MFwO/9yOI++pvVQYwoa24+wXdr8u91Jxc9j4YZxEitMszz3qnt44horXfIZ+06AV%0ANejdJ7zW0xmwseLm3J2+U6oxtQBPdT4MN2eKnF1xcEH3DvRzqXnhnhn5AH8gJINllz48iAEcreMF%0ASGpfN03qUFPF7jftvQtiNnm5LsRe98Q0hb9KwY05Y+u2S/Byhey55KKkQil3VxUERF0Y2SHnQoPu%0AtHh6x7aLifOZrTBo3BCtocdDhtkBJ9NhahS9g+WHqpYTMRG/oQ/G9nbALJhw0NXfQD4TC+c3as6A%0ADUY0Qc6wYyFyeIG5JPMBXCcnnCos6KIyPccHxh4wAbmcfdIkc46Hvfk6JiY1yZAEtRPGVya2l90S%0AcmpkSJNCKxkqQjJdHU0VLMv1Ekx4oE/MtzVF2SZ8lnOUaFLYVKfPeSnjc2WwB1lmcHJZ+gtE0yrB%0AKGPXaDmnxBu6MsSroG4ldRalzhtBpUdqGlR63t/FhqNl9F7uj8dgHY0Tiz141aA5QZuhe99IiVPZ%0A2bYbRA2Xw1HUNfsuZa9oSX8s8zagabuAq6WKd4SF1EFbxLiP7ZoQGz38w5ya1/GGCvHzVZ7nfXNs%0ADKjiozNtOgB2OOhsDzSPcCv6lHqITht2l/ufJ+GZGWeZTLh7ZgwAj/ngJ9eccCWkePY2YczvQVt5%0Ah1bex/t4H+/jN3x8ERU5DPjFPRI5Gk7f9h91dnC/KrQwVTjDcI9CmYzyXAivhXDzKkdMMiWHCsN3%0Ai1Am7L51vZ8nyJshn7vgqWy4EJ4qoxoDgBtRQhCFhsEUMHZHZ0RcVYb4mzzvFZ0Ixfehr62lP0k3%0AdUEB0BW5axgeJgEFzZ2XcfHmYcAjArVo+pQ04Oo00957b1NZSZRKwVHYW1bUjAkJwOaxQCT9tQ3T%0ApKxwycYi4JBCYENEI6EXo+EUQgoqU8RihmRakKfe88Ixr8vfIBuqG8y30dwwvc11phCBnTvu3xHV%0AZAOZaVq8GilQwqL1gauNRtzVP4H2BndThtUpcGEqoJY3FSiwPF6OhRZvGPZmmF/jQltyr5+3J2x1%0Aqdw5YgJn+WVAwmXEzvhx2IEqofqdUYgzVUdkcpG5MGqd53HfI7i5OhwVuxtKfQGxJTuln4LTX6uQ%0ApSldeMyHt5EucX7FCOIXdojB5odJRkZvCR2+fvMN7ueVTdxtf86IxkaE2DWVwgkzqXZEhhUvzBwY%0AoDp3kH7H+tcLzNMlcSEzzkjHbSdsDn+oAa1duFy/Us3SE+Vpm8fCELD//bEVWMBX/cT5IFRn2tyN%0AcPhxfrLJrXkRgvlusF0tA+QbKKFi+R4l+RcxkasZNt9yvBrhFttIMzwt24ygD4oqNscgLmPcYrel%0Ahh00ZfngxIJvlQY+COCpEE7fOx5S8ekKo6uKqwieQhDUG54CaiwlXQIbTfilbZq4F207bu69bPuG%0AKopLo7NO6PlgL657PHHe8WCGUhHJNCE/RxbJ4O1K/JtrxYZgCEwTqEKU2Za0YMdMMXnExE5DsIOB%0Ay8ddpCbZICDShElANNSGidVw8vxK4QwkKHXS3sZEPbHsxNRd0BNCmrJ8HT8DMB5wDsc/S9UgmqZw%0ABuaLxPLQJx4KneB9VYRwpMsrWncDLNyxHUAozZR6fq5qJSmapRs4FsHepzEfU1oCMFVQXaChR83J%0A8MCGLSCr5Rp30XxwjTj3ymUb9L3M7GSgOmWRhNAf4/6qXdM9sTAlJbTuG7ZjsjnUGN2hodIsobyx%0A2HtxQoYajn1EKH5/D3jH0MP/HpSfsdSKukBD4dut14Xu920xw765P3+7oNdrwgiigofseV54uXez%0AN4S5OD4fB0qJBUlwXedkKRGyUCIQjqCBUkcLGwIiWCqEGdWZVNIFDxOUJdzhCCrjXsBhk3EU3J48%0A3GWrKFGY9QvUGs46JumbAa8lGEiEF3+oVCgtN8wIGt5xpSx9pnfWyvt4H+/jffy1GV9ERT44lW4u%0ARbNDv+s0USrd0H01Ldpx95XtRoZP/gebAGqEI9JkKuNDJrMw9vB4rYzq/ia/EMWTNz1ejXArktzz%0AG9uwUwWwM/uWD7iB8OrNjKdjwynBBeb0Nt+g6GTYvLJ4bFtWObpEdAlbmlOpe2oDw8Y1/IqVRzjs%0AjFGjhB1qqQlbkKecj5M0q/DRVIsqsLz161iDbo2gmZ4zq+5SS0IDg3UyK3+IZeHJXCanPCAYP955%0ALLM6J+YhLgqmCub2eOHsOBwTTI25VVcVSJ9VLPGMHhNpCyNEc+tLZtAIse6fcdng8+O4oAeje1Uq%0AJKAj+NNliX1ThPc0iNLOhXnayMIUtoQxo3X0iCk8Sgq4rBrIm2qlVpifByuU0vd9J5ePO9xXK7bQ%0AAFyaOyjqillez9g3IptwhMlojsZ5KZgQCGFW3os0gUgT7tqoDh9w95QpbUt7BaJZQTJNMRYXDvLP%0AuM4BSTJwHPuAOzCuqbr3CREQYjBizuqaeZq3bbUkV35jQmWe51gm6wdqKXlH2TOdqguyuUxM+ZwW%0AAEflNNI7qOTmk83Sr/52VOyHP4MEmH8OFkFTpJ/QKVfqXB6phhjxkgGFdRv+LuMF6jwu/Orji5jI%0A1RTFL2I3QfWb47IG9hv1LsBHv4GuIuned5LhhjghPLwN/MwfNuOUbmU63W2F8ZI3J89ouTI8zMNf%0ARQpyW9WAxNUv1RkGUUoGYXRMJ8HLFJUo1ZlPO+MeMWpm6bNeldObvOhM/K48YZbKI+4qsFGrW9IJ%0Ay1YTv8bCNDGbqeRm9sYnnKmgOL7HxPOOMeSDYr/s6VEns2RVamLCmYN1khj3ZLowlgXGjwFwcVCt%0ACZtARzzfOACCRd5q1+yD9AWSN0xMX7T7Nn3+Oydv0hRvmDZ0G3SySz6hl4GF8qGQbWL8g9bpi5JQ%0A0kUVEwJRlRSL0GJ0ZUqALcrOSzKwowqPwBEA2AE47GHHjubvd8GgJa4vUIqhhocOc06Y2htM43PJ%0AYJhgLNwxL6BpZowWLuCyg+qk7cV1JQrmypjI9j1grXkfkDLk1Bmx1gG5IlhCoeLnSFr2ekopqJ7H%0AazLFNYSKp/2A+WLZW0tffMPsT4x7O/phJeGUsm85kZMRIIA5zi294bqCjTTdG6ls2WsACTjdGm0G%0A1YBxHEcabZloQmkGpEp1P7YhxsN4+bgmvV8gMYjPKUV6qr2LMa5QrRNFLCiKCVpzNox1tLTKfIdW%0A3sf7eB/v46/N+CIqcjKD+Xa3mCRXlGyu0gcxuq/ST0BugXdM98IbETpT8r0vrKwRxc2rurMT1Cus%0AV5nJ61dhVLOshHej6eIGxiMEQVA8SvixrP7nhBb+D6LoYOxeLD+IUoDwEJ3NUh5iJwDoSqiZNr94%0AVFDBpgYJq0wLMYq7CZZZLc+qcMrPobqIe+qolhdb2ZWYndtILrPZWEpK4TkaqrH9M8qKnn4JWsld%0AgCFhmjcwCxcYlWxgma1FCM1UbVtcCvv0uhaj9DcZLJXFUc7aDMrlBnFmkvQT3Z0nW3kgE3hvBuwE%0AC2k6EUhid6LpYmlMy9d44+2ykH9c6BRS/JrwwK3ueN5Hhaq7wNxasFdC2CqqGXpCI8AQa4/jbE3S%0AZ6efbXru2JS4E8/kJDNJnxmwDX2Azl1HCU+VUnBzJd3H5x3PX41j3J+3ZD+dLx0P9OmeuE8/HeqK%0A7s8Uusz7cxGDKUboMTCEaVxKNjVl2dHUbVoa1LphD7m/zXMMssXVcDg/Bl9+qyUsdGCQrJatIKEg%0AoQulxq50soTUFMe2AzevyK+eO51iU+S1oUwoSy3yrUdoufbk/XcMkRAANC0ZG/c4GyTOI00YUrbb%0A4pMTANVfPH7tiZyIfh/AJwyOQzez3yWiHwH4HwH8HQC/D+Dvmtk3/+JXMRBCTNDzYSRT1JiMTNPy%0Asqmlr+9dBbs/JHc23CrNoAUCHt583gvhc2xlALz6A0AK3NMKdPgC33zyVauojrt1o6QvXjwzRhvR%0AEgbRsftF78woBkhibcjczAqbCxFzen3vapnqvhmlyrHyUAaGAVg3whZ0CS6JMXOZTBEzzbR5RZ+T%0AZ6modUsTJyJe1IHzYSLi3G6OxPPYvNEbEydezPKJy3zdskzkOjFuBRIbVPUtsb+WGUPjZwu7xUxT%0AACVCufXsqimcERF0ayjhfY0G9clb5YSQ52xuJ2zzm6IKPIYVdCPYRqAtFiLOwFfegXILRgbB3H8e%0AvOUCV8nSN8WEwLqBIlu0KCT8uUUhvu0XmyriDh7eLRgY+bZF8rxLqHK9UASWRcsERDoNpQpPyIQJ%0AKRpiLkPdmQqwPr19ClAddjhuBbePYyL/6usDLfoQeke/a8JqpdScWFXPuQpzScin9Z7XTskyxf7e%0A+8Dloz9CBHL46IlL+o7zYtKlKpONwpyfoxIP1lAyqSwFUQOi0/gSu7NT+rmlsImJciLm8M738y8K%0ArNTdWLhN+4QE1wqEgb0UnL6S1CFHG+eVgEdYaRfCiwfo7FQhQR3tCttCIftXD638J2b2H5jZ7/q/%0A/2sA/8jM/h0A/8j//T7ex/t4H+/jX8L4lwWt/OcA/mP/+r8H8L8D+K/+hb9Nhg9bbHkoY6YgqvEG%0ACwAAIABJREFUlt1gNM1Q5J2Bu6/SmyrusTsuo4kYYoiLSwoQ7mKzQcmcjagXniKakwgHI5knRSUF%0AExszLi95DpMwhMMTUYo5DmFcESItMhKH/CM2GIq/z2XIMAqrnAlFpoQjd2uU7AQFocIg0SwFTYbA%0AIsF+U5HrYgWqllUF82CgxLaSiGa1bH1CK4snCpeSLndk9AYqIZphyrRWUrUmtADR5MCb2ajEMfpe%0AJEjnNwNnZSJKs6kp08nQQCn0EVV0b7B1aWhyolNwnC+oB2QrX7DNGRGbIiwtaR/Cn3FSRzU+/VGQ%0AmhKqBeWYFV5Kw4VS3UTxM/+X2eRCl1LQIs7v5RXlOc63wiI67NhS5MZ7Ae1zq2/SEfEKph3dq12B%0Ahfmi6yX8bwj5/VrrZCVxgSlB+9yyhweMFqC7j8jjleZn19vwugGg5wVVy4Bs6wILBo8hA76hkr4x%0ATJSfi4gymg7S31hFEBXUjMAbXPz4fuwaeuu5y6uVZwPdCExLo94om9tNdf4e0YiLw9hJJguMZji4%0AimDbt3SVZDOEsRPz3CXudUsIRK4Tzc/JViouzowOnNKStSImaTPSCsBui32poGoEulwZ7kLfo9n5%0AlzGRG4D/lQYo99+Z2d8H8Ntm9sf+8z8B8Nt/3gswgPAy/VBp+mI0m2nivaUqq5Nh98njNKCmz/jo%0ABl95AnTanIrBnDJY64ae0AJygq4EvEBwi4kCJSe8ixjV8cRLKCPkbLG0fXTCHhdq2/DMhEfY6ErD%0A6Rdr4y0x6sFOCdYKQWPXb9OitdhASYNGZjTVnFgmUl6sUFU1DY2M5nZ44OgTkxtJNnElKCEUol+i%0AHK4TuVpSRwZePlkosaiUWvMhHZTBuCSUTCLSEZEVn19ACS2JTHOpMZHHrG6Ld7MsE/mF3h8Q77V0%0AfQDFzcyeAIrJ+8lArt6kgqSTWQHAnIwMDuETAK6agh6zOj2lL0BbMFhsUjK5DH5dYORHRb07Znqd%0AkMtx1ucjMXkcBc2bKK0oQJNKB5HsEZgKekSUCRAzrkImLsycApVCE2YBM+yyhKMISeiAmnpUH/Dp%0Au47X1+HH/fLNgdvx1TiuJri/CB73cY7lIcnuQBNILNZq89qPhsF4P+L0XN/3Hf26UrTG4PwajOzv%0AGDhVyLE4AACpgdMkzAaEEu/ZZ19gSur882bfgqFl/jTeuwa1NmidNv2HuNTE5bftSArxA4RK4VFP%0A2MRwxvlXw+PhuaTMIGfw7Gwwh9g2zF5JYUoravse0MpfxkT+H5nZT4jobwL434joH68/NDMjon/m%0AiIjo7wH4ewDw9cevcThepDSj1pQEVOJDUVbn0npO8ATOkIciw4nPwvs5XYJHwyqahVQMNSdoJF/7%0AUQi7AQ9//xsTmt94m1l6DDPggWCDnnilsrFmKMVReLiq+cx8dcKu0cSwyREHoUbFINPdGbpi0eQV%0A2Vyg8jzy24o41ZQgWFCqljDf4HdPpScv8vXZxOTCs7oudWLsRoMDGJXoUs0Ex9x/kDsCVc2J3NaP%0AMVpUqXIVwzQQM4Ok17bErAXDtCeAzYn8anec7Y4mowo3vsAeC2aVUb3rLGWqPEewRBwuu9tiNI5n%0A7wCkyREfMWjxWWYuKYOzcoTSMNe6fAJTwu3JMdfHCzRdMJ+yWu20XFVe0FEmKFk2/UcLLHDi2W+w%0AgryOAkvTKQgy7lANbxZCw8RWCyZVV1XSW721jvs9dlMV7bSZBdv7tB5dqnCVnue1t4YeE9btmOeR%0ACbZt05gNhASqSaEURcjifsiTXlu4zKLDDCY2tAP+ntkoJGSzVGQqlPf9mDtGYAaCw6mmefpq4t9E%0Ak5Jati13IKXKiM0DsJUCPSqqL3AqcyEw0zQEfFjHRvOeDn75CeA5vPf/KumHZvYT/++fAfgHAP5D%0AAH9KRH8LAPy/f/bP+bu/b2a/a2a/++zpGu/jfbyP9/E+vv/4tSpyIvoAgM3sk3/9nwH4bwD8zwD+%0ACwD/rf/3H/65r2MGcXvIG1VP9x5bEY3quhDOoEoZ0L06J2n5dekdlYDqVIRmCpIQ9FD6WsAYLaht%0AC5tkA/CKodwcv8ZJGXw1TYXYnaYfzANTHNPAyZpozGAY+pLqPreRhoif2mxWroWmMpFoZSp4pb4o%0AFWPwahHLnBW1+c+AocxMnLQySplqzniveK1Uc9IUX9Rtf1ORG/U3HuQZgExzDzEw+oBApipV3Qo1%0Aft9oGkYJJP1oVDXhFNEG9R2baYd6r0RN0lb0/niB4IJ5FV4OwBxO0U0SO4fZghFPo6moCGMHWJbq%0AjwmgMLqqBS7kHb7uzn6qXNC90rY+ot8kdgfS8Pw8uE0v7TXpbGpARPF01ezHqNkbJWzlkn0MWlKR%0AwJxguC3GWgxLuGrQGAMWkjdCMWR3aPxN0hfr3B6QKnok6WiHybTeJbLlXlz8eJSQN5LN3QS3Bt4m%0A9bEyJdOHeEIr+7ZNxhSW+30xuTejhA6HInruiAgEdj+aUiacA+sQTCw74M1Sp3ht4PBAid2cLOK3%0AUrL/xsxQCxx0x5aGZRV7rVCHxrazQUvY2E5Z3HMpSVsGDM2vb1WgeW9nPqF/8fh1oZXfBvAPfCKo%0AAP4HM/tfiOj/APA/EdF/CeAPAPzdP/dVCPjgF05IMmrNTFBCjg1DpDfdy+RbN9Hx5AA4rw5jJPbF%0AC8ebaINlEjwn5nvBklv6MAPD8OI33rNp/n0xTRe0whVXbNEA9NzqUqo02QwNEzdV5jdy6JA9m80t%0AlAFzq0mUzwITu9IttsSM+OHw+l4m4ng/2KLSpAWTL2NiT67q/H/SOZEzT/ph3er0DLdxFNKXh2t5%0AaNPox6b7oNpEKfr8bRAMapJwSjcsjoU2jZfsQu9u7t+vnMi7njh9Iu+4wAehOHe03AgUq/CmqZQc%0Axo3+Hn2Z1EShAkgNbPlYePCaTo7Mixsf2aTZtQv94TmsYqi8Qx+vfs4MTz/82t/nCZ8fwxZg6zLV%0AuracU5rYdTVG6TUXDBKBCwUBonQitK4zGIKRsJQxgRNyGYtjQCtY9LZMkk3cWua9V4RBi8J23G/+%0A9oz0zDfV/JqpLvAZ0HwRprIoSZmgOiE/WxeS5fOTzZcymveH9P7GxoEmKxMMxu6qTea6aBNms8bA%0A2LNInDJ8kLjJXJi0tdSVAEjztH0/cNGcAy7/7JsHooQ6/HNXHGkARkkhLscNh+M353li8yLgAUPt%0A8zz8quPXmsjN7P8B8O//c77/MwD/6a/z2u/jfbyP9/E+frXxRSg7CxOKG9DcuKRNZlHFFUZZhmSj%0A7GTpWb5VZIeYWsfjuucKCGgqqbrZ7CYVhfrWSwjZ5CllRKpVr9LuRthCUUjANtl02ZBtRFGIDMZD%0AxnXpECWEWo0mDWyFIFgMEhalmKvwm1anjYZiKgqhWPh/0wuDZ/oOkaXQaHhsxC6FR6We22NKIQqX%0AstAaF/vSWrM5bGroXVJ0CZvddYPOeCqi6UlimulMBqTPuWJUh7H17m+qRQDOBOj2wJXp9q/o5qwJ%0AdKh7i9NBqM81BT68IdLhgII0S+JCWV0bLbsDt+Bl/719L9mAkkvyfKsgFYwmkp7SpILiO4XKBUch%0ANAnBCWNzIcr1dIPefRdxATcPINxV0L1yrbSBnN9axbAZw5zpYpfg4eniXLa8LkUWe1my/LyVS3pg%0AZyA1zSo4rl2zPmPvKEWmaKbJDoESihaUsMEtJXeQalOgg27L7nWfwdNlWhOP87IkT9H0AyqLLz0v%0ArCpd76ku0/ZXZDCx/HUrCrrvIAvbG//6UJx27Xm822ocRwWolJ75uk+RnAIIHPTsDRo+NzQj6KQw%0AbqXgJdTmW014dVs/uxnIzfoOkSRy3Eyz6qfvUZJ/ERM5iPDsH6pBMltTFEntayLY/MRfRNgC0yoG%0Ah7PQBSATNKdnlWYQXwhIOqRMTIs4bvpJd+xbQeWR6QkAlWaOdWXgCiMfsml+A07OLsGSOQAo1JaM%0AQQAzORK5xRPR7PybUirX/AXzP/Rm8uVJx1vl8qA327FpbDUn++KQzaoai9vLaH6X3vz/EklmBhVJ%0AzHZsUv1hNJ1MFVBCBSI6o+GIcyIHKYwNkXeo0jKcgBnJjBG8omHAESc+Q51nywehuOkS3xh82Mja%0ABAYvPGYjmkEHjOUBWdwSSy0DQvJsv20vsHDT04biW3WCgbxXQ8WwO9+bldPfmoXBYnkt67bj+cMP%0AxvuUZ3z3C8fSHwVhvqgiYJ/4n79+Son3DmCHwdcuWCc8gpa5zLhNCc1nz8skaY3P9cCTr25Xazib%0AJAtDGYlhqPSEUGzjZGeAOSlainHdw3Fy04ItpxBbIBfOImCrlNFyRjbolBiTL2wqn7nOYqNLm32b%0AsuffaJfkvWO1ozBAW0fer5UTkqVFdSmKvN5shIxUU8uAjAHDz77Tth3zmRZJyKowZlgKpoUE24Bz%0Ad4eQzgN4Cn5/SX4apPcsGA3TjIuIsdmkRv+q49dmrbyP9/E+3sf7+P93fBEVORPBfIv4ZITLV7eD%0AGaevSlunpbNruLyiZkWqLIszICj8UWCgqOpU31SeughaotlWtaBXBkUTwiRcTaGFU3ikjNkko1Vh%0AtnRcTGA6ecZj6xb+EZOFYE2Tj1qVobFtBc+KwWxUqtlTXNo8NlfjFbLptnSJFqDGEMG4flyTCAAi%0ATl8MoulRIb3PSqIJep/bcKbUBoEIU6wjll7y0mdFroVTNacq6CZZhXdr03qXDV1GGdr4Fbp7J596%0AGj2VnRG0ItpkZPOFMJOWJKLl8wJIpoQqUhwDN7kKNV3vHe0a739Jw+48Y15OOBmW3QUyaYkuwvno%0AcBo59u0JjQdr5UKBmtu6PjZsj/H9p3KDODTzVX8C+26mtAvWL7QXV6m2hvJwy1MicPCfTcDp5y0I%0AZsDWCz6UQe/djcex+flvJplMQ0rJpCq3ko1LMkmfGG0CdKQlL+kiNLPJdOHFB8UI6QdjsBR5icjY%0AlUaD842H+JbnstNkpWnT+XgxElZiqhBrKUgqXLOcZSaUsA3WE/0x9SoJ8zBl1d9FYL1jao9m4HPr%0AfckL2DKcG7TPe1oGWytYQ7d9T7ZcMZpNaJW0Gq7M4H3cyJvNJDGiX73O/iImchDhybciDwUOv1qC%0A6fvdibFxTLCWkuWulEn3akDthqbR4Z9hFCQyn+XF4VBswgZiBRUVElS1xXsamE57pSC30QOR8wle%0Aey4cqgJVxR7+yVRhPkkrYcri1TCJE5r+60DJtPQxJ08aFGGBU2hCBevkq6p504zXiGM0V5kHVS3X%0Ai/EpArPEhB3U7M3XC08FXTXZBivtbYiAYku74JlGCZmoEjpJxm8pSUrTiTQl9rg1lD0mj0WQw0i1%0ALgqNf8f10txRD/pg4sKUghosPYWgQcZkoA2pdGywjDHrugjLaLKfiIDqD6MKcF13dAcJpXzE/eE/%0Aaxs+7L8FAPhQN/wNGpDLJgJxNst+F1yfhrJS2gVcD5CrA/X+AHmeJAqh3MZCsLNBImcSDewxZPVV%0A4CxIoDI2tSWL1CBbXLuaoqkd0wxMmkAj7l3GPZX3JdHSH6E84cNGwJ/BQilYgynUZy/pMiC6pScT%0AC8b47zjGJ6oLDNmTtULL14UZpBO26b0vlg5IGwGzuQibznvVCIvSWaDESXlU2IQRTaczaq0oDgcX%0AWo7d2jDa8lNOtaL676kBFhRV0ylIKow95iNQmgDy98BW3qGV9/E+3sf7+A0fX0RFzkByMjcgt6Qb%0AKBNjSpmeHFVtWsKqTDMpKmhVUX1L3FRzq6zWQS7hXfm3apR+G5W2EX8V5j0kiL2c2jTlAU9Zuyzb%0AKJBktTmsNAkcqfJlxqOZruyM2cRc5RVksnhiDA8Uo6VZ+kttyfwq4YTpAw1MHjkRT09x4A1f/c1Y%0AuLTEJSt1pdHWCVaCmSW2Ms6Jd+9VJrRiktW5KeXOBDyqcGW3MN4Y21PJ9ynh0bG8oencGZktluUU%0AO4docs0qaxSLC3MhmuFlTy+dxqPJFswPq9NUiWrNKrzrNC+DEqouSUsYkMn1eOD+ytj2UW0/ffwd%0AkLp6+eWBW3Oo4zK0+7fjpV4+A5+/AwBUU2ze0L1tDN4KmMdrP7ZpCdHkQm0BEQKbPzinzkgx6ifo%0As1eqMAgZ1Bk05ShgNwPjy3D49T6Oktfo5XOH3KcdxggfDqaKZeXNi1hAWk+LWDBh90ByMZ3VsdqA%0AMSLImhg1+Ops2dSUpRF59p6h44VK+qlsXKGiGRtHxJnoBKIUwPc+m+lUCsoedgwVHPYCOpgudPMK%0AWSQtCWh+dBgztvCwgYL8Pdp1QXTaRtdCaXUBAyjtjKe2YgOnZfVmSC3K91EEfRETuRHhK7+57sp4%0AkvAnudJ+QQip0Op1GLgDA9NKE3cVbCIzQ9KmQZABi9c0lolFk8FhIRRaJtZgVBBTCiaMF18Ka4jd%0AvcFQVlED11TbKZabWLA4xVma75hhwjQ2WQ9jEp9KSaxGVzwhhDGnxjbUJsaOOXkaBktn9gumihA0%0Aby6yGQChNAVE4i7nMlcMIM/ffOi6tOmsp1MoJGbJiFADQJr5lLxR2saJddjhvYMx44+/6TSES8Cb%0ALewwu5pqWMLa9R+8gvE3E5O3UhAm3pcqOiEX6NZ7KgeZKN3t+mkw9QVOGBp5XXUH+piwXr95QX8h%0AfPU3fwgAOPhrnD8d+Man3/8Z7Odj8r63V1zOpPqBdXxwcdOPvr5hfx7vcb9OkG0gh0p4ZxR/bOsl%0AQ7yDcX+ys0M2RaosiSosBERnG6ZbxZWxldJ9sd8Y9Nnpj6eBPoY3TEN3iImIR48lmC6q6H5dihBS%0APCuWkywp0CjgBMvJ1hyiW8qZ5f852U+yODVCdTohQlCSCTWejVDsMnH2N7rKpJvqvG9rnVRIwnyG%0AIkpv/ozSoO9BlPMJEzJ0phIyUEZMx3sGmmQ2+06YjqIrm6aL4lZjbiHc1iLrVxzv0Mr7eB/v4338%0Aho8voiJnTInrrRCu6AFIS5iFMKX3tdb0pShc0j2vqEBYsptsmB7gCqQtq4FS8ECLD8hwcKP0fCDM%0AJHQaVnP599nkMZleEoQU7WxUgIUj3URTLAShcBUAKbLyLoasokmRDmwMHr4eaaM2RQrMk2VjYhDf%0ABl6PNlkuYLRkV0QS+azkUjZdOJuiBAYsZP01xUXdXEq/Qjr09r/jPVcGi0zHvbLsGGkkz4cIBxWQ%0ACMdlQmXv5LNBL4dsHoC08FpBsnwMZVSfC7MnBrPmOVp55IwyGTcglMLTN0YV5DfGXit2VxedIjCJ%0ACKkKdZe7qhvIfbvl2wZ6BbbmDfw//YRv/u8/AQB8/sM/wVeREvOB8ePn8Vq//eGGHz0PKObf+Dd/%0AC1/94AMA4A9+7/fxxz/9JkvXp1qyeXapzFKsUIaLG9WE9HThbj/Xgs1qCuu6EHoEnZ8d/e7Wta8N%0A2w/H+3NFEg4aBCgc9tyDMRWbOZoc6cGq8gpTBD29XpbGIY02cSo1lh0vLRbCsHmMhHldTRUSocal%0AonDJnbiaornjIonAlqDxDHWuJXcDppLPzeP1DpGOfT/8tUsiAUbzWdmOI1+rL/d37ARXz/wic9+x%0APre8bKXTdpcp58K/ahvbX3sohmUsMJRR4eF/7xXcJ76X6ikqeQOpSQo0mBjGnPgtYdKbmCfTQxcv%0AY1vEMom9po+3ICkxpPn3tpgFGc08RYMlFo0CgJEXSEQzo4+WiZxtekcbaIQVYDBuYoUhI3RMT/D1%0AhqilTtoXDO3hTIuzLwyU4WY+/vSfTbTPSX7x0BZ0bK7W4Nt0pzy7DRgjFktjxIqzbgSJ52KnptN6%0AFgTK8zWEF+ERIkxpTlWPJ+y3YAgw1Cl3rb7CXse2WS/Jc6rCgM2JnDQ/CoopIkpwKBsDey8J/zCA%0Aba8p5LDrAXNs+KvnLbe73907zN+Ty47e/cHWAvZcwfIqoIuwvYzJ5PPPvsXn//efjIP5/Akff/wR%0AAPDxB8CHYfWNpyfDhw/jdf/Wv/VbwL/9dwAA/97HA4//8//CIyaA5xtOZ6Gwtpz8urbsCdRjG1xc%0ADA+YZIaQodBQgY4Trqjpec+4PKHluu7oLw6nfDgS1in78K+JgoK3mUs6ILW4jzX7Jrp416v2vPe4%0AlgHrBeyw2jHThFYUDWFSX1DTKrd1eauUJkyjMBFETh91QXeFcK01I/RU53urCC5nk1znCdWeMCiX%0AmsdlMBRXhBsMgQkeG8/PWBjMJecSBk2181Di+WdEzicwy+AVsZJF5veYx9+hlffxPt7H+/hNH19E%0ARU6wsU0EsHOF+gq473tWEySyQCiW0AqBl5TuKcUGYgXNLsZs3qmmzaSKpcsfiNGlz4ZGYUzix2RE%0AwGbj0cjgzX5Q4awoR3W7bLHIlpQXmo1Itex409KsXCvyId23bDgOdzavlglQmSt7yKdV5tZMFCm0%0AIS7eaImzpClqMSr5ewLD7tVHbYpwHmk2NgD0pv6Ot5+V2AhMjsp77lpoDbIwgYqmYMKEp0UBlWlF%0AWutohAKwnbD3yRaIar50gmnJSo5g4IhbkgkzsSEFKrwyYMSwK/DRt9Hts4B9d/Pj54/4unog7uM7%0AfPr55/H39QJ6SLkN9hIV+YmtM/RnPwMAnH/0c5w/+cNxLu0Cfx3ahg3nfRzAq1T82efx9R/+wdf4%0A289jF/TTb77Dd58+A8d4/x/88AeggOjalVXdy73lfbw/3fLcN2nL+TbPCZ5QRwhvqhGKQxAFwPmY%0Aoq1oltKNgSfCVkZVe2x7ahBeztch2AHGjiXuXZFpJ4Hl3POo5tWr5W2R6APIhHohTdiDFgsL0tWb%0Ahd6I5AyYDBrtM6BE96zad1CmEEmX9E2hSiApKY5SGLAwzKJZ25qk5YbxdDNtrk0I2GRmbgFYkpvE%0AbInJs+TXlzKbqN9nfBETuRqAK9K1BVuNxJuaXhayiE2uJrDTJ2LIgjXpeLFMvZ5ZlVTLxA3NQKEK%0A65KvS2AoT39w4tw9wWiKWmgSQgCangu8MlswqFnJjgEWFsh8mKCB3vqE7RMxy3LTEgFcwSVyNgty%0Aj+a2mfEeuaowcktnsMS7CcUnUz98mr4SytNjg0oBHyFo2RL771ygvHo/T0iFVBKWwkKx1CGr8N+f%0Ai61gYPpB51NwBpNDBeo8O+ETcFxcHheam0apAuTYdVGG6bRcZVGQRO+BsbmnbYmFDGPhCO/5Loqj%0AVfxAQvV54Ob33r/7r/5t/M7v/A4A4Pfthj/47o8AAPdTcIW97OOO67sh2inffcKGDdfngYG8/OSf%0A4Ls//T2/LCd++PSvAQCeP/w402se2xPuvnD80U/+NOm1P//JT/HNTz/j9uPx7x9ywYePA5phE3R/%0A/0dpIKfTbbd1Ip/iHOkCE5sTJmN6AZnlfXTUDcRRgBDaY6YF9VOTWXU8fQDc7O6BV1xt+rHnTa3I%0ARXRY1wYUNrJ1jzRzW32IZqIUgJzItStUghXVE7tXGdNlQI+rOIkwiyZVzQm767yHpbVUHo/jnGZe%0AIKQv/5jT/d7pAot4t7I4F4UXUTx7ImnsVstkxBWjLEZHYejHAqTR39rn+YvGFzGRwwwPbxoVEB7x%0AwWtJLLbuW7qFUZXMVtTrmkGvRjB66/udjcvhcjPegwjB+aOq2ewU0SHBDnoVz6ai8TSHGhxxbxBW%0AzrkTtNAdrQ/qZFAIS02cmsQ8LHfwZNeQ1eSqF0KhyXMl3jIw2mzSD404KXQMRt0Cu57Np4GXzkp3%0AoOTR7CygjHQrw04SAO8b+Obnez8y7MPKBpH2ptlZsieBnEBoqcLfYKFkiZGTVyXJxCSGvPrPWgHC%0A5MwMcAyzv95xvbpc3QhhcWhUocpgdzCrRmDH5StNo6ut0qSbkuZurnRDuV8pYthbwwe/rh9fDD/2%0ACf7OOz758X4+L9xbNAsfuP/8k//gOwhvuLvL4fndn+CBn46v8YLnfzqOpf5AITx8ymst2bf5yc++%0Awzefxuf9xR//HD/76c/xtd9XH3/7Bf+KN0K32w7pwxXyOG4QL1RMZ2+mt3l+B/XUFkXiksXaNdXK%0AtN+SsgcjvDoor/cHrpeGh1feO23YfjB2DtyxxL5N8zSi+dzBAksH+iVgK3MHq3PH2rsk7RjEaD6R%0As01rDVFJ2i51OMHBn++liW269K0w1cZYdsgAslIGBn6fugvmPBeqghZ2ASLQeFZoVt2mMggQfU7G%0AezRYt7IQMSYlWG16wZtpSvfxPSbyd4z8fbyP9/E+fsPHF1GRGwxwxdZpiABxNKbZibcDR6S614Jt%0Ajy2wQDXEKi6oWT0UgsqzUO6MCCU8kokyIZ36gEJS/eX0OGCIkWSp5NKUp9aEA1ZLViavv2N1FVqq%0A4GnYYwWIdFxmTiFHMU5cekApnNs3M8fZEd1v/5vtCIEYuPSAGVFseo4b+A3GTlxSVaaFYV5lYK8w%0AP8edK8yVhp1GWLIGTc+mjS8W/wp9g4uvWS6ayT+DQKLL9l6nTSkMegUDRwBP3+kvD4gzWEae0zU/%0AO9UZmrvYA1/aXaU77oewWFU1qM0qlkzSdOtJBWFS8ns/e8HLP/4JAODl2+/w+scD++6doM5guR4d%0A1y/ck/a80LcT4t6z5SPhq2vAIccD4I+jIv50f4V8E1t1YHf6Ih6/wPndqLRfv/k0WFIfBsz1+Tzx%0A9TaoLoQjvc1rKUnzu19nKisNhG0PY+iBkZNfbyGetq4bJ9xoZcuKtl2CmCYKDhRRqOP6j287WhvH%0AKRDUNp+vKHAH8WnCi1EEiymaSMII1DHph2rT9ljapJRycUbKuKeSPiiCJhOzVprCITPCFn0Urpgg%0AiKUV9iAZOwxoCqYtoRXmyZdVMZzBnmJCdcVqLUtqlKtdm59/BaEmxr4oj2Ejr8C/DiaQLvj69xlf%0AxEROy8RQZGYXmmg6wnXV3M7zVvNylFpyIgd5HuQSd7Z6deffE004odacCK+ruXQ4lGyELWbGIqka%0AlJTKjfcKXJnL5KrXOsIgxA2H+mN6KVtBqhNpIjljgl56iBl75t7N2WA0ZIMUi085E08xm8MyAAAg%0AAElEQVRHOKuJTKhSpnwPOGIqNcE8zgFGjJXlpF5mE5JLuh0KEYSnItIwQyPGdZwY6IqLxwJnb3tH%0A/o2gAJblMxrMt9TyuGAvPpF/vqPfH/l+YeFQnwnbwdkgJaooLrllYaCNv7dLkp4qMgyWxtsVbKZp%0A4LUxIE5z/NOfveLTH/zT8TfXidM5yqgbTr+mY8LzYIkngmyGzU2oPt4+4vjReOhNBbct8HqG+fv/%0A7Ntv8FSGAdaxbVCHyI4f/wBPX3/Aj/71vzH+/XzLe6Rd18S/Z38RgGbjkwsDNcgDG4QZze+r8+qw%0AcDKsBXUf7y9cJi4tQFiAFlTsdYNEAACVNBRnIA2hAEM9ZphEX8NCluurosnRXg3fxi0duoUp4wcI%0AARg2URQERj1gqQzyAM1zQchQj2FPsdxf8bpLLmm7OnrrOG7DEqEufQQ4bAIAgoLu91SpS1BMqQ7X%0ABeVx5nx27SCZ5yIU6QYsBSOnavz7GJK/Qyvv4328j/fxGz6+iIocAGpEp9ls+CkAk6DpKZqv+GWN%0Aq7KFmWL8hlGy2r1iiS4zptzW1H1Lf2oYIHVD7247CUENVVeZvsTQSa1jLCnbTFleUyRu+8H0S5Pu%0AtFbRo6m+VAnhSSKSykIYO9sE+UfTh4XAoQDtihpwhgIWSTLqb+S/D5tMFbMCyKzuc1dnSK9r3krS%0Ao0gKSAssbh2bjWfiWZF3RtLeCs3PNeCqCX0xrSnlFXyEypQgUd03SdaMtp5p9dBBAwOA/mjYnp6x%0A30YjcK87qle++37AvCpTnekzVQFxEY/JaMGG0lCYUErY0nZcriK07YHta29WloLibBq7P0DeEO2F%0AcZmAJHaZnJFuDGAPrxQQxJv898+vee7qh2c8/XBUhM9PH/D1D7/CR1da1qcN1+v/x97bxNi2ZOlB%0A31oRsfc5mffe915VN027bWSQLCYMPLDEFAkhYYRATBAMED8SzcRzfgZMPEEIhBhZaiQLmIBHCISY%0AWUKMGHmAmDBAsml3211dVe/dezPznL0jYi0GsWKtyHK76z1X0X4lMqT7Xt68mefss38iVnzr+xns%0AmPN2xPUixXa198jJmSXnWd1vP+0XpMsF96kqxh2nVY6aMrJZ4jIzOs+dSR9OTgDQTKU4/eBLHp7w%0AAKANh4mIzuMZeYrZLhGfB6JFnTx2nMVN8RK6MUoGXBqpUbo8LBMqzZxcqJNmJsCMdVwSrNgsbgGb%0AKyabpKn7HcmiOO2wHbB5tSgEyS2vBalM9Sy5zTEBEVnXAaaEzSr66/Uhmr0iOOfviKDP419C0wlL%0AdOO3L8i/PxP5xFkLsU9sDDh+3RFsg957ONupAusWngJXZ6LA3RL7TcApFISJKZrqOUFKRjNp9dli%0AW5cow43DKQz102KiL607D1ukDbzZXagQxxwN9jGZuT/0wqP2TzXYKKOLPnH97Ph5UvKFrwALJasC%0AdcIZDDI3KuWhgiM74STxcJFGh54fNlx+OBgVUoCXp8kMyhBd3BBH6Kn9Ply+rRI4fkewVphouWnH%0Af+fGdPDFLSliNXq8dMfL+VKQuv1ME+fcnvXArXVkm6VK2rCZP/i2Z8zVbssJV5vwLvsD9NFghnuD%0ACEEmzAZCmRMgCcgmcpY7CDNw4uYQ2f5APt8pJxytYZ+q5C7BQGg9FLtVI1IsJ3SjH/Z2Ij2OiYA3%0AQacD52H3XmO0Gc5w1thTF8Y218NSHGfl1iwGbVhAJCrY5nOULpiZC7TvSHZeThWIGWuhiFNicQr6%0A2VylK0pgndBIRt7e2bmsuNliUwCUh8k2I9cZjKJBHMvPKTkrjAi++By1YXKAcwGyFReqPMzUYFx3%0ADbper6EgJSY0C5ohZqe6jmnBioPWwkiNBw13umBmYfB0xSNgK9OsT1APg/uO07F/FYEqUOzea1DQ%0AhO9EFyM5QZpzGyekaX6m6kZ734V++AatvI238Tbexq/4+F5U5IpIZmEKe0lmRvhBrjTV7lxxXeAI%0AwIq9aUGZ2CtyTgkpT6YGfAVMQcMG8WBu9Nn8a2c0YJZGXFoChJmi6Gai2AbK2Dl49zuzB+KKIsyD%0AGL6aE5NX5wOSmV3tPLzBKaKtMsK/eLfP+MWX7/H+YVRyz5+e8FEteb4D4upXhiIq75Q36BRgXQr4%0Ai1GVPf7WV/jiH/9HAAAHTvzIrEI+/qRCwCFiWv8rAk1R3c/jV4pU8s6R9g4Quqg3VQczJ7bROq99%0AyVCDXOQhg60pyCBXAOYOnFXRDc64tY6XF2ORvHSoNTEfLhve9/d2LAVsDT7hAkiGWlCxUlmavQxN%0Aky1xB9NQdsr5NRKs8XreRxQaBtPh0nZUq2Tr0VGtmSb3CrHKW0hQ3fu14W6mVfV4QnsZX3/48j20%0AvgO1BzvOFLs21YAa0uYMlEvJ0ezkBFjlCEpIGj4gpOKpRtv7dygP41zQceLex70j7QzojBic2HfJ%0AQjR2ZxjPgYlfUS6C9myVZ1VviA5V56KOVsHdko9arch2zDkl/zF0ARvvvXDyzystdqwqinrW1wHK%0Ak8zAyRuf3LpvjFJKrgpu2gK66x3UEcrpjVGKCeNUFuV1HelNGDtxWu5bTuyHn0TcM5+WhKJpl2sf%0AAH169C9G5b9ygiBVRZtMAILfhKmUwGlTdvMcXbeqWD/woBi6jy+R+/+mnOCCNhIkuw22xMiG4XFT%0ACANiE/7BMTEPSCDwkBn5lDgWCGUNCXIm5C27W5qK4niyLbme/pBrC7xdEIEPPKwU7XMlY5oYDSxt%0ASDapb2C8fxgP4z/6W7+JX/vhlwCAr//wJyD6EQDgdu8QcxIUJNQGpyMSwdPm056Qr+PnHr+44PEr%0Am+ROATZ7MKmho0KczrfQCSEh/2aBThERL/JpWrzMVYd82u703mXp6od8XkB+TbCHXJ+Z3JOalA3m%0AmLg2od3GhPn88SPOpzFh9FZx2lb76Tzx+P4r+xzX4Z5YJs78DvkyoAK6PqC8H9+/vut4eBivtaWv%0AUWR4i7dPP8H9m4/jY9079K6YOSbnS8Xts2HWTXGaIvCUjt7Gfd9JnOlBteE4xyJUzwLpF3Q75pp1%0AGKVhhJXsuzFd9gsuZm52fXzAg6k/pTa8zLxPLuDtEXdTarZ0uB3G/nBFsSLgVBriKADSj2BbkUFq%0AadJd8yImI2RTqW5LaELvL+gmsiKO55ESRrFjWHhTdcfCYm6GwCg08mSd5OKe471phFeoDsn7+Bto%0AS75ADSWv/ZiEO6iqOkxTcoFYIalnhShQ7LyKAM1gPVoWGAK7KFC7uMMkYcC5U+HciJw1wzkH7q3h%0Any69OYQrqiCKBenbjjdo5W28jbfxNn7Fx/eiIocO7wTAuMhLMPHseSVOXjlO+jEwVtnVY4YoKvLR%0ABlX/nXUDbz0LPFwStn1yrxvOW/cAZWZ4Z5xBiGJx6SwvzTpKCVQmGyZh2zeUfcrqCdPvpNexNQTG%0AVi7EBBHI+gqy0CEtnoHJHZFEJATMs6SUXGbNKTunPBeGzOR4ZXQRT16p/YCqeTenimzWrfK14vlv%0Aje310/mEb34yJOb34wldDxfiEJp7TigqxFgQwCrC0WDpQB2WIh2JK5NLza2D2kwPovAzF/WGF+8b%0ApgcwMTA93ruMJuO2WYza9ojjZna3O4FmyPB5uk6gP32a1G9wrlB0XKwSaztQ26jCm76HXk1Kvxfg%0AhxbD9oNfx7vLqML55Uc4/3DsgM6ffEL96R31yRgpUOA0WfzRPE2mtepMpnzJSNOY69iiOZwTaGFZ%0AXfctKrwS7IjEJRqJXbyizXswjNLlCi0PHg+HlzvubVbLGWr3SCkXJB5VfKKCqVOSXIZXy2zuM7v+%0AQ4jCPrrsSLabkQNofexgUBXwZ3iIcCYLBErecMQi60+phBeQiHPgtatXypkziBnNKtmck7OfMm/O%0ATun1RDf4K/WwKtCUUbbZvFccx+mCpN6q714DMBk7y0mYIEmLOGLscnURAc17f9u32NS3hjqfFWWf%0AW3SBb15NbD9nfD8mcoJ7G0iPpO3Wxf3IUxfw3GJxqBwNTfmZsdLupt9Hd3+TxILd4Igvv3zEw7tB%0A7fqagPvzPfyel0Vh4G+xKMwhIg75GEA/jl0q7sfhCtJtDyEHlwSeNKamLsrQV66KtGzD5gU2CKO1%0A8GvW7vTDv/O3f4yXb8bkW19uePo0s0sHNg0AXYZRv+dpikDTpHueoDwm6Oc/vKG/jO/f5I6j3uyc%0ANoAqwHOLWt3BTigmdXBfBB7iOajgCG+AMriJn9GUwt+aVH0bOz727Jtkvw6c4VCMNgFlQrrYeb0w%0AKI9rfME7bJNSctwhljbfbieqxavJfbjsdYNWzu0B94tBM1fB8338/nMnPM2X2jLIXAq/+MFXeCzj%0AQlw3RqXPeDGcWV+qe9gIE3RiLkmxGwRAiSF1ZmkGfPJ4fUTZii9+yMD1cSw22DL2MvsFjO74czgO%0AEiew3YNp28CXHZPeUpXRzXyuikKO6dkOFOsdXK7ioSJaMs7WcRo8UVXcWbB39YCVrgyagHmrnpEq%0AtYJ6QHIDqVlu8glxluTU0USEVALvnhBsa9XhmyqCRMkXuP2yexGjAhdNnbU6tJI0IVs1mJn9+eCS%0AQI2XnNCKPBliWGDfReiTaHH41xGd6K6cOWEz87n9evFovnqeXgCegvAlAl4JoL7teINW3sbbeBtv%0A41d8/ANX5ET0TwL4a8u3/gkA/zGALwH8uwD+0L7/H6nq//LHvhaWLjN6SFRV0abb2O1wbmwqm1tx%0A0tIUXJPS/YUdgolGnKg6yX+/XLHvV/vxT+itObQDUa+Ku4pv/Yb9glWxGr4O6IDYtr+fIxVnxm9d%0AVL0xxVtGcu/mqMihGk6Oi3BmVFjs/sUk7AlDqgnPVuFp/4znj7adaB3HdAxUOPtHlbEEnqNH2NZw%0AY5tN2LPD9C3oqTprQ7lBtEIt+R5aIVMsQ93hFKXu3O11ezkudjB7OIUTY8nJdzCK0QAEAO7dPTZa%0AF9/ZZGLfySXSxdNxvMCEI8rjQ4ixegLr5p+xvYzPe/+kePlY8fx5QCVJN2wGD+Tre7RzVkzilW+5%0AAA/7eMfLDwoeZ+X17ortfUW3a3EmwukxgeJ2yu/2qye5VxV0a87mPeHhOnaJDw8P2JjRzYDo5XwB%0A2U7p/faFQ3f7dvFnolx2XMwH5KgtovgMonGHTSbf/d6OO+Qw+KrsXsXnfQsBV0ropNA6G46n2+h2%0ARRADwCATU5XtweHNdj65AColIJXgTIMJuUySQwKbvUFJOZxGOYHt2UwZIDv3XRScMjar4jNlh1Na%0A6y4k7K17c5WE/M5XHo1+AGiaUHRDWOLCaW2+k8R4/qcvkmRFFkMLgIG7TI+olJFmPFzOHlydmdGn%0AroVW+5CI0vsu4cv/wBO5qv5fAP68vWEC8HsA/gcA/zaA/0JV/7Nv/WJLFp5TzmC0oulD3cVvAgK5%0ADzUtW/XhNxzwBHEIbFTU2RIkgpt15T9984TjZXz90x99jafPL+gzbo2TTzqyhDEo4J1wxmvR0cQT%0AMw+61YSD9odr0JhKw+E0RY1oOQ04YniTzIlcbDI3CENp+VwhpHg5THyCATW0Y04eQVMDre7ggJKi%0AGWCvTA5VkObw++IGTBy8n1Aef8bfa/gy08JmYV1wQ3UKW4e8XpA0FkvCYuNLFBTTlNBr3NSO0iiP%0AbNTx7oCoQTUAZXGzf5Ci2pZWVV2ssT0y9D3Z14p0BW7f2MT6ueI4B83wbFccx/i5o+642fZ82wkP%0A24CvNr0j7+PAChgpZ7cnlnpAjKoGVVyM5pf2zQ3XunSoLQRb2h0yebhcsOXsC2Tv1e1bLTEEAJC3%0ADdfHAfM8fnjvk588v4DqxJ4H7XbS/BLUTaugoWrlBMeuMxWf7EfRsnh61xPn/fRDSWbOlcsWHv2J%0AvZgppaBZr4D0AOGMe0SDX6ypoRnTRbOYlA1A6xFbl5N/xiHcIveU6VBnhNRa/fgB8kmVUnK6pkh4%0A05SyoWy7T+S99wX6hDNleuu+2BHI2WqJ0iu2SesNMKOtUpKry4EIxgDT8gwsSudvP4//0jDyfxbA%0A/62qf+u7rCKvxlT7Lbg0FXKqkx6nU3ykM7hPZ8Cg7EGtuemTXFTpwz/LeKNMuJtS7sc/+uT40jdf%0AP6FWdUqWkjpWJgiaIElUmCTwi87Ebs5NhZG3jGQVU75s4cSIhDSbei1BLGWmSxhzoWs0ryAgFahV%0AuCrs9EfmDWLvX4Uxy2jpFJ7IIj4RgEcyivvmZ6DNjp+QZ1aWC4P3SR/sELGJW+/jj8yMwer0w6Gz%0AjGMOoyxBsl2TaALZ50qax/WxLtlZm9PTOIViFqI+eSfwktQEl6KrELo0kCkSywZX/t3PYzGBqm4H%0AIXuGWnO6fLHhi/dXvPv1MRken684PlnI8fOJXj+Nc3zLwI/Hufj8ALy3c/QhC+TDbJApztuJl9tY%0ACI7j7kVE2TdXr6YcCTmgjM0l2xuK8dkfLxdsmVEum5/L0wzEpIp7noMTtqstEKWgWEW+tQbFDGER%0ASD/BtkhsW0GxPM4thfwdJQLNtcH58b2PidyVzCKLlF5BMlWecCM5CLlff8nFHQPleIK0Z2A2zVm8%0AOmqtQg1XT6mil7lLDZ9wXUJcSipj3piTtAQ1cYQ0z8o7Jk9OydORoAiChY5czvBjh7tK9h7BFikF%0Ajm6/aF8MB1VHuXsozXvrYNuBJUpOM+TE7h+vXeO+/4dAP/zXAPx3y9//EhH9H0T0V4noq1/Se7yN%0At/E23sbb+CPGL1yRE9EG4F8C8B/at/4KgL+MsZ78ZQD/OYB/54/4vd8G8NsA8NWHLxb/ZDjWl/OG%0AfJn0JoXZO5sSdHa/Q3GpGCurm2gRfJvTlyo6EaMbNHNUQjP4pjaCcHHzIoU4Ntu1L2rO8A+mDvei%0AUNbFhpbQ0EBWWeC4uUKNOfkSSnsCten3rEHZaxh0LQzIZaT6zPcHXDUpcP8IRQJNbEfZ/SpUqlc7%0AnAjDqGsyShYtJbk1OfLOoDLpfxVd7/b1C7TffXst0hx3FJFXarXIhhS8Mk/xLe3AKuf1q625og4L%0AhavVFjajrTkNUzuCHUAM7R1k+G3u6gpEVEGaUXcaBmD3szrezUnAKYHfGc69A8lS7fOLor9M0zAB%0AsZlWfbzh9hN7iw8FYtXW7X7i9vVnvFiSUVfFxWCHRmHrOj6f0Q+3hIdpnZo3JNtx7ltGzoTd/Eq2%0AsuHFStzbNy/OmOq1+67jfrvhZqZPT0/PuM3jAFCu77A9fPC/O6tqYYJVIq8Qq3Sc1qc6W0Pv6sVn%0AShllerUsqfarEVwXDV/8nJG3gf1zZrQT0DoZSx2c7R5l9ue7d4XUUMKmqRxOOfDNpMilYN9DBDSf%0A2yMfjpGraCg2F3GSiC7wkUIzwGWlF2O5XvP92anJ0pvf9zNBKM5Fihi31rHNY8xhxT2spe2+r9EP%0A0u9Qkv8yoJW/COBvqOofAMD8PwAQ0X8F4H/+o35JVX8HwO8AwD/2p/5UPP+6mrx35BkAXIpvNVrr%0AMUPr0kjzvslshAbzUxWOiRElqL1uB+LBSjuwNDWbhJy8aQfN5h3BJ1UQIjyi9sVDHNPKcfxbSsiG%0AgeZ9CwwzE3RyWBc+akds4ygN46bJx0tMHg6gLUMnNNMZpNHU7IviMvlEziAWjz4DdzfQGjizLagt%0AAhzO8yO6mCy939D7uUAr3c/fUNct12XNUp1cdxVfbFTHdnlucVXDLGnoCWyr3WWJ2BK/56XLotoz%0AKqjj7ytfHeA+aV/R3E1EDnlUOaxpe7P3f4HQmHSwv0NO4+vUE7I1dwuf0GkleDyiG0Xx+PSCl0/P%0A3hco+wVUJq95cdqT6pDTthc8fhiwTqEMsf7GxgzKNPjr9mGqNbclAZfLuKfKw8UnlvM8cFph9PTy%0AgmbHeECQKfoKvTNutvDdu4YCQIFzHmMXjy+staE2cZohiEM5vbPnVIqqX4fWO85jOv4l7Mbv3vZH%0ApKzox7wW1fN5mQWHLUSC7lAprYZrEh737S7ITA5jblvClmboQ8JhkIu07gsUjRcfv19DWTnw7qWI%0AeJW7Sz6f9AWvVwSE2/qQ6895CwCO2R95ISTrmeUt3DlHODDiPbxN9CdLP/zXscAqRPSby7/9KwD+%0Az1/Ce7yNt/E23sbb+PuMX6giJ6JHAP8cgH9v+fZ/SkR/HmOh+ps/829/3zG3yL1Hg7Gfzbccg7U2%0A153uvzcq7Vkh6PIzr7dFo8oPNsqsHrqIq6q6jq2gB9f2hqYzdft075AMctrUqzWTECZdNAx+vLmx%0AFWew8Fb8cwnUDXNUyK1fIQqdhlBEUOngeblE/XwRJVd2ChLE464iFZ3QnerBPP2hJ2yjUFPVSm1I%0ABufI0dGMtVFvX0PIBEF8giiamoNyKP6esrTsvfGpCl2glezbTnYjJmCIMSYdL6XYkuaS3eSsVni1%0AZ6cCgF1HjSvetPttIghjtdYk4vRKDutT7RCt8DJNJRSJckMmE/fwhmLnLqE6wzL3K7p5mNw/P6PV%0A5juNtGeoNbdbO72JzSm295e9YLOGZmqEPhvbZKIYO0etN78P+VqwGwNme7cjP85te4LUsZtiBq7v%0AzaM9JWgpEDuX99bw8Xl4ujzfDldNEmXIbPaVsjxFjN6bx5h1kWCCpUWJWwVa2b/uE1tpPXbNacO2%0AvXOW0pYqLpfx9X4hZ2jdnm84bUdRawjZBrtr7gA6+h3oU6m5bzCUBoUZYhV5WyAfCNwbvNfmnzCX%0AMiiDUwndI6KZmTxZiyngkzXVR5oM5skkNmjEu93PO9LN7u+SUSY0A7hpF2dGkpjzvu34hSZyVX0G%0A8MOf+d6/8Yu85oh8soerC1CnHJuD3/0KToltOxGDEDitSPcHXVWd26kiOM/AzdTVad3+TNViRzzY%0A8ZYi4hMj6eJ7xsH9psTgzEFRKsmVa1LgdCXliKUSgU/kLOwPfG8KahHlpaoLxi3oHmYRS5z2+BlY%0AgiYwYKTUZeDmGPh5t69Fq/PTqWPQwwBkdGfMjMCBAzJfWwSYfs0c3f+xBV4WO5/fOzymrneA2aES%0AThRquZTDaqGkwMXRMa0OUo4miCgGhShNPrD4LN97iwxJBSLzPDlENGL9CpzIoM0xWGWGGPX1bIwH%0AA4ZJGiadPtULxIIV5H5gwxorFn2Yfpx+I21bcuOm/XrFbsEOOAX9bnDGUVFPoExGyl5wMSWydDjr%0AhBK5GT3vBWJ0yV41uNplxPpNRsopFTdT7H66PeM4Jr03Y7sazAPCpJ3MTFn2xRIeHiItpOWDzRKX%0AmGT2cMgZMK0qtlyQk73PLrg8jJP/+Fic7prLEz59M5wgz/MWkxthYZYMFte8xbQJTpNn16M6zKQr%0AVRlwp1HNyVlRZBkG8982bODZg+oLcZfh6uycS7BOdDx70adjJJtme++4T5YRwe0giChojQsz5juQ%0AVt6UnW/jbbyNt/GrPr4fXivAa3L8kkg9G16k4cEiiykQov8B6Nj+uP1pl9jqE3mFK7Xi1dK+Vvfa%0AMetaHsas87AWOGT1DJao8CSUqIQOEgbNIOd+QvfgfufpRXEh3+61eGuo0DDjweCpd1mrT8HseQ/F%0AovnRJMU0/lY50dtUedYh0IE1/VRGgtA4Ga5GVWpQmQpbcXOkobadXN42eOizNZaiwSmqWPumrtXp%0AtJjJN8QPYWAHcxsg3f3FReO6Sqtos/nVKmatkvLmOxtKyShP9nfAdw0pq6fagJpvmxlL43GIDiIW%0ADAC7eVqamwBIWmCtfqJaQPPxkVCMQcK1IgnitU/F/W5pMl1wsYq+5IyrwSnXywX79HmpJ+rcAXy+%0AgzNwfTFGy767p4i2YE8d9yf3EnpMyRlSnc8Ii1YFC9AwU25aVNToqHNnJh1awwu+bNNMa0BRs/Ju%0AKg51iITvigLOOqm1u+Vy2XawWd2SMOpdplX58FEx9pZix2ZeL9oJ526vVRr6ZIjp4nuSMlJmFxPe%0AjgOHXZd2Px3a4VJQjHBAKfl9kEt2kgFnxrYXF5N1jdB3IfIdVN5TaETKhnZOnYIMM68Ju6QQLvHZ%0AcJpt8cvziwuNUs7BY+8S/PTvUJJ/byZy9+EGuaMaLXQ26eI0N11xDuCVl69icT9cE9pfTfgxwY8w%0AiPn1mLAmw0NVfFGBimO+gjAlAhRtPvwtmBK8peGP7YbxBJ2UwXQib7aNTRndMM+eGsgpWBSxaxiv%0AM9+SNUx5mCb+D7A20DxH/Q70u32OFuwOZUOmJgarAOJcOBqaUsRlNfjPEOmQGS9QR1Au1ZEoAvmW%0Ampo4lRKN/BgH+hImUr1WNI0Ffd7HvZ44bgOjPu43v46tNYdleh0G/rNHov10ZhGRQGnGfXXkSQAh%0ACfiqNmgnP6+KsEsgBcj8wOVQPIsZkx13kCXKn18l6FQnHxX1dqCfBiMc4jgvaxqQEICsjGLsCqYS%0AuFgP9k3ZGEjZsfRh6TA/vwA2MTw/PeHZJi9hdtGRaFDijntFp7sf572F2hnMsXCS+j2JzE7FgzDQ%0Amy9qaOrWB8ThCKpAsL3O5pDmpWRX1YIIrTYXmrUqOI5gPO2Gl0s9cR6T6goXBK1ZA6VsSDn5/XL2%0AimrXtS3Rer3XEU2IIZ2fLJ+SssNajx8e8fj4gMMgkJdPTxH7mxkX8+u/Pl6x2ddKjBtb1sD9hHb1%0ARW1E2s1zTJgTVzsb7vZ8jgVpYeZ8J3TcXvo7/8bbeBtv4228je/V+N5U5E45XhcjCn7mz1q8rsPN%0Ab1St8vW2x6skarf2JHLmBDNi9dQ+tvlzG64teNXavPss2p05ILKYZilc96IMEGswDJS9cu7aw/lW%0AS3x2CPI0AAutCKgzWBis0/8iI89UnaOCpoe4HJhrs5wntB32Hh1pOvEIw4AHO3fNIQhO5NUTp+RN%0AmiFgsg57Gunl05aWATcCwiouAsCzIj99pwlAHL4g89dwo7FenSFBi+eOSHjQtBaRXq8NuBRcNvey%0AIG1+H/R+4jwGO4OpIqfZQM8e88eNh9WCk3ixGKNF4os0gZjApD4/w1AOtNsH8HgcOIEAACAASURB%0AVIdRofUKtJfq2+2zLg35kpdg3xyeOWfDOZuztbvBWnpISFvyGDZwNMbqy90JPM+fn9GL7cDKhosl%0ABN1vB54tCPnpdgxpg5nENUo4JqFExREvSuS++kgcOoHeh9/KvDAUO2kidiigq7gsfWUGIYUnSVc1%0ANtH4ufPoqHXuWp6ReHqa3NCMgSPaUEoIoxzqFNjuwM6fKJJBONjhmem9dvdgadL8GcI2WGYAsG87%0A9rJD524qF6SrSf8z4eH9aM6+e//OYZajVvecySmjUo25SgJuVIr7mrrgtPuIaIleTClMyv6EBUG/%0A+FA4bLKS41e3sb5Qzgixtacxk4yX0TnxL7P3JA4sqixe3mMsFtNKsA1s2137wqiKJLxDxiwb0Mrc%0AjoPJvWFAY2Mfnfzu2LAIORaccvEkdm06rSeAuyJVYzTohqIMmJFQag1kbIP2qaI9za58GsELANA6%0A+mGUwX66B0u5bNAtGCFDLWPnj8iDKcAZapO/CjsbBJyBJO6fMbr8tkDy0q3XEOEwC+IU0SQkIBEP%0A322jqtGa17pkKgLiD822bQ5xpZJiIgEhp6B0gYE+F2GR8O4g9eCQLuK0vpTGdRHH79m8zwcrgQ2O%0AwKbINVLZsy2Wx73heLEF9VZxPJ84DRcXJSRjgTRpOPq89uxUPgJ7KjsreejB5boBW0K62KKqgMWE%0A4ugVbU44pGh2f9/aCbHXenp+wdOTUQzvB4QyMk2DOkSuaBVns3SEt/hRD+N8AufRUGtHNebJcZ5+%0A/DkVj3pLRL7w07Y4+5UFpukKpgKxybg19YLo/tLQxbJQ+4E+n0/uoBl+kbH4vACFC86p/qXuJnwp%0AF/fjITQclpc6elmGY4PxYvRaZkK9HVFZEmG72OfaMor75BTvjdXj2VlwRISUsn8WHlap43xrzGnD%0AvGs+K/RqQaRl3vu24w1aeRtv4228jV/x8f2oyINyDIWEd8rSiBQJdgTxImldfLtp+Zl43dj2+5sQ%0AnOMrEmwYQEYh4Yna4RCitEpaEM1SDThBFG7RCk1QofBG74HYoBFwBDTBVpHm2/gDAPkAHrpVZTVB%0AP1X0b0aV1RuN1wBwfP2C88m2dZcLLh/MQ5sZ1QJ8z+dnqPk7J30EYQ+nOIJXngp2wQMhI7paGWzh%0AzZQJkmnw4gFwFnCa0Iy+uhZsHt6kPaxXRcMTmkeTJy9MBt8uL81pVUU1bn+H+F6ZpHlVRJwB1Vde%0A8vPaJyWHiYgEp0WEKScXTQ0OSwKTwSMdsB8blfdsjBEjG9NkU4J++um4DlXw+dMQUOF2Qz+GnB0Y%0ADe3po/18vzv888Xjo1u8SiJnjaALLjO1STOkCXZY+PPD1e+pz09POCfTJDPI5PrICXdrID/dbzim%0AX30CylZAxkK5146b2TA8vRyo090zZzRPuiK/b++3A/VszlQ5W3NYMqeGfQYXXS7O+tgWbxlKcDJA%0A4gRWcqfRnNldQFs7/D0ZxV0uBo8qOOmz6n25v+Bhf3RvG2zk99GWS4h7BB7xOO6BSW8jh8GeP7+g%0AndU9aFJOoTM52iuod+4IPn767A3ZeeN6MDPRcszhxcQcnuvM4RdFiIb7n4gf+S97TAvNMacHHBFW%0Aker47ZjIJ5wijjMCYxvt3Auy37PfX7fh8ybQLitKYic6GBq8GGXFRYzkeBGBNd4hrOh+1zGkh1KT%0AOTtbgSiBjea31YRkv8+fgWRzwXYDLnMifHpB+/Ez2me7UZGQ5rbum49ha3peYQl2KPuGdI5VoX7+%0ACLE7eCuElIFeZwycIpmPdckXpIkRn+o+IHt+QLLtZdsPIDM0G9NkUxRj2lBe+hW1I0+aTTsBVyqG%0AOGlGfU12zEC/YiEmV3zmZYEW/xld6KVKADo5K4FTdry7N0I7wixp/gxldkVdbQpCRspGexN22p4o%0AcM48SHTAQggysr/Wp0/P7mlS5EBW8QU+MaM6m6h5BF3PBNikeraGu+Gs2prHk7F5rczPvJWMrUwv%0A/vAJqsxOobu3hq5mBAdxfP2y7eB9Rzfajtwqnuwznu3EzSAULnnmi6BV9Un1vB84byeqewAlP3+C%0A7nBnSuxRa5TYI9WEyJ8bSvwqPGU809PYjMGYBnMZRHMR7iizgEhp6WVV9CZehIgCPOPZOHtPjTj5%0Afcg5gSfUSYGvExRJxK+rEAVEp4JmCt3jrGhtwjQhgKrNekBzfhGJuY1paQKGCj3nUM+upJU/aa+V%0At/E23sbbeBv/EMf3oyIncnK/aCTmvKrOiGdBblJ8x1bWFwIoGoxY+57rFkco7G0b0OauCICm8EYQ%0AUhe1MOJ3pCvIdfXhggZil/qqDgRgFg1ydq8Qy0Hefb8kcjiFPwnSR4vCeuqgm23pPp9o37ygW8VH%0AmR0aKRrVV79V3L62zv3lgmZsBbrfIAbFtOdsHPLJjlGHmSgR6Nn4x1k9zm17zNitydMvZXC8J2d6%0AB2hSgxNQJ9+6nc5VFyVnDqho7Gih6NSROCq5KYcWwQgWAZCoYDPYgEn8PoAC3cMzGEBCnwoTZGci%0AaGPU27ThrShWUZdLcd9eFiClCwhTiKKQNneGhJRnhUi+GyI6vXJ7vt9RjUtcqOIhASX5zef3d96y%0A+6OIKu7GXDiPAy/WlJRece3mocIZKQHPNCLo2nl65X725slH9y6oN7uRzhOTkKEKj32jPYMuOdxB%0AW1oEVYw8rX5zDq8QDu8h0Y6zni562x4ewjo2FxcOpZSQcuyeXbwHeDWP3tEWzyT62ab7ZHckWtKG%0A1LHOJhLXXsff5zORErs7aG3idsa9xk4n5QRPASINv5/Ew3PJ7aujclYNfjidbdklErrrXfqQ8k8h%0AYyIUb7wm/x1t4qgCp7BzUHVU6DuN78VEvrLIIMt2eYlXIwSuvW45BpluPlg2c0+xisRCAA0FJYNd%0AMdorQ/tUbI59jRvYJPbuuwKu1GMl30ox0ytx0CqOYcQEhkOBZ2NOZMJkk12hwEfz8vzJDfh6fK1P%0AFX1CKw1Itwo954qTMA01S1KIeWncjgP3J1PB3RKa2YeiNd+e9vszWn1xyKdsu1PNUibQsLVAPQjd%0AMJ+tZezv39mF2NGouUkQZfYJlxA3ZxNx5Rp1jv6AjJ8cXyrAQJrezxrWtUA8NCIh/NkuWzBNOKHZ%0AZNsaAVocZy3bI67XccztaOgyKHf32xPy/Lwc90FSBmrGeZ/e2wS0mcOYPf0GHGkut/MFp7Eg0suB%0AbU7kqeHkjqspeS9dcTWvlHLZvLj4/PETjs9DXCRd3HM9lYxmQqPjOJATOSuiff2N281WJfQJsbWK%0A26RFSrBOKCecNildIGDpOOycvdxiUeBE2ExZmrYNPP1kwOB5EzdBKdWnr5KT2+imUpBnhN5ePNaQ%0AKIXSWnRMxhgp8qtFLBYB1oAu7dspu6q4Sx+VFwZE1e3zjmsoobTcipviHbcburGHtPcBuQHgQp6N%0AqaCIGPQna/49koBUxFlNC9sSRBSZsq1BW8BqnJI/E4OpMu/XM2BjCWhHVHw++y7jezGRA3gVmzRP%0AatdFFQU4LYeIoqoTdUMlcV33BJnihlBdjOQ1+wMsHY5ncSIoN58oNHdQ8g6lT/AEXyvAQl6hvPbg%0AVhCSBxpwBzYdN9qX+T2+mF7XHw+cvz+A8f7TZ+iTNabuLbKLkUAtbmJmBMc7MdSOV9bqh8KMCqye%0ADZlIhuvb/PzagLud1wRvXOIFYItNy+mC9Mkqr73gumX3Wa+U/bbTfropElqCWlmona1itsp5njse%0Azoce0qHi1y6l7OdStMfOiNhzF1MqIKv8UAnSC2S6012+wPWr3xi/XxW1zRi0z9ius9oTl/63o6Md%0AOkymgBHAayetayh0pQOHuSIe94pzErFfKnbjjm65oVDDVMbLA6E8jIUkaccxG9XPNzzNxmsTbNb8%0Aer9/ANsiUNFQD/EK8d4adIYR7xd3KWxdcLeF+6wt2j4M3GyB2GsFbZtXxWcVb2inRC79z5eL4/gq%0ABJoWDmUGI8y+DzsvumwbrlezEdguiw0Cv4oOaJNuWQpY2P/eWoPYc9Rrc0sFZl4KM3GrB63dqZcw%0AeD35lj1MztrZvKDR3pHLeK1DdaEo5sgezYJUku+gOujVRL7qFvz7CCuR1itYwz5AICO3EwC1qLyl%0Ad2/Md8ScpRo5qksZ+nPHG0b+Nt7G23gbv+Lje1GRT+vH+Mb4H61LEpFjVUTLKolFnKOj8nYcCrys%0AaoQJsHUhqFVF6Hl53Q7lgFaIF9+XAe6Mr2UoLe2HkFxp2B2/FQhIyB1eL9jxxT62+l/SI9JPRwVw%0A/92foP/BNwCAVMVfl4m9oy+g0TuYW08h9xCnRaXJ0t1Ma9szLC0MLxBwnnQsxvuHd96JB4BipX/W%0AA+lYzr1tg7enhPzJBA8bsD8AZAkorRfMTUs/u9un0knANEFSQZuJQjKPeVxHXcRVBHWVqaBFT0Kb%0A/4wCjkcSyOmD41oXqO16RC8QDDbO2TvONrb6HQ3K0xMa2MvVzldHvTc8mAir9YTjHMd5VvUAX6Bh%0Abjq0C+qEifqwTAWAjSty7jjrpFkyrn1c+/N2enA2nadXjiSKh8exa9gfL7ha5FxiRrtXyIspElXR%0AJmukx3k9asPdtgC191DGEvvO5n6e0N498Yc5L/2RHLFvpSAZl1A6cBoMJ7lj33dMYRunHP0CDTFX%0ASuRmXEpxvQeSNnd/jIQCnuIqCntciE73atSjhzBMo+fU7x3VfjdfNlBOjouLjnMAzF36+J2cMrJd%0Ae0J410sPb3KqHbknbAYTcQrlti5UY0UkJ3UJ61lpDQlLIDwH6yU1cqh2vJD9fotnkSg8mdYe4c8b%0A34uJfOCh0zUwDOpHxl5MqpGDt16EcLabUUwSL+tY2aAc2re7ILpBC0FRxYIWJgCurtiWRaZOJfvN%0ATMJg23oKIk+SCQObtoltyxdYGDjq54+4/f6YvNsffgYmTskZ2zad4pZoO1VwyuMhwmiSzQeVmfBg%0AN/C9BH788O6d85Xv97s3edxH2SaT3jumaDFzB89Agg6f/PMLgb6e7ycolZHTOBZ92HCZlDARqCkK%0A60loxpWXowMT7+/R42AdC4a3FShwUgEWvFxeNYDmQl1b92ZjawxI8olce4EJW/H06cTLy7RnyO4h%0A3qQjTVdHEGihqoHITZVYFN2QaVnM0/ryMFfpaM/j3GWquDwEf1qOAxfja/PIpAMAXAhwTjwz0vS3%0ALtmhmG0vuNOLhz6oavjXk+K0SeK5Hbj1SZdU573nPTtvnHOGANiMt7/vD4DHvsEXxZQztpU+OIMO%0AGuE0fYRdlYAYFe4ymIt4E5UJi/KZke0zirF+5zlOOUPabJxuILt4Iopmn6s3gdRp59C9V8CJQdsG%0AtYXkaBVtuo6SRONWQv+RiL2JqiBf0Fqt4/1kqodLQLoKNCMWAEH9hJJToBNnJzyM9/mjjdhGvu34%0AGYIsc1D87neYx9+glbfxNt7G2/hVH9+LilzHfnl8HfX037MkuT3ta5qLVwKig+E3N0DEvlkDEaKJ%0AoBRBzBLJ9doqhKpFfo3XnttgRXggcM7gcLpyfxI5A/5IxKAKXHVUGe/xgGKMEPnRDenTOJYNF2ie%0Ahlbh9XzWFl7sJrAoeaFcTkESutO+Llvxrfbjdcdmr3sp7N8/W0WTCJsVbZ6Sk9QLRGSNZJPSOrKx%0AM/gzQD25f0YqO3ZTfTIu6H2wMD4fCrEqfPUhG1ucWfXaZVzEE3HJyf1ZdPHTwdoYEvImaqICQkF1%0AKkLGYe9/OxrqZKck8mZfggJ+T8gwxLJLr1LiMDOQpjS1VwhZFzNVTOOYrh13E1lpfUHThIdHg5Zu%0Agqen0dC+5ORN63LZnHpZcoYalHUcN9DXduyJcbycOKwSPRRoi1f2TLhvrS7Hy2ATcNHDhjTphyUD%0ACmzWyCzb7l7hEHZmUykXpGTpNcpIFpbNncGImMTamjO2FIreZ7OVUGgm2kcDfqiBZ3XKQ7hjuFzu%0AxU2kqioyTWGWuP/QCNeeMGjBZvBe2jPqAreKajyrKQeZgaIhmnJyKEkV6BOHRIM0wWnbtgT1XS5R%0AWPVmTsjRgffds0oHVB1mGmZigR7M8yW1DdM4GCPO3h3MrwSO33Z8LyZyIHibYxqOBz2YmogblXh4%0ASQNmTGXd7q7jmk1T9xJ8WOYFYJMlD5sivonQhqHShGp0ia9Ch2DKbtn5rMTwbWzXJY7OAtnTnOQa%0A4fzDsV3MHytyn06GjBBTnu7OlhINg3oMv+ScN2drQBX9xe7ufiA/GP69bziNWsbnATKYoZCizEl9%0AZ9xPeJzdhhyGVqzOeWUlZDt3mRT5mBO5gs7kjAFtAjLmxvaY8c5sBc7KPilSJ8x4N6FgMZAMGK35%0A7KlB71oS03VxsRzT+KLwdVJ5gjYCua0AOSOi9+rScGUJ/3aIM2ZSYmwpQYyaqJ1xzqAIxP3CouiG%0AfevRoUa93K4Z3RLiX86G4zw8Lk1PxecXc198vIJmRirY7Qku7zbsl7kINTx9tEmtNrR7czt32Qqa%0AwR66KY5pmnVWL1q4FGSjBebrBelqHPxtA3FynDhzwZ7mhLt5JixTAdnkPXJW7Bzvw1TMXShwxznV%0Ajb0Gptng5mWcHPFFZnbzNeI08nEnu6MF3s/C2IvxcwGQqXKRCM36FiLBLkNiqNKiKYCfV6aId0tK%0Ay3EFLbC17nNL4iHJd9sOUkCDHz97OH3RBoA45hAacTROpWzBOFJFFC1dvLAcc5tBUTkHhPwdeCtv%0A0MrbeBtv4238io/vRUU+kqZ9b+IVuQLhzbsoAochy2z+iJvaiImJ5tZEki6c42DBaBcQh3/CbKQp%0ACTovzBOGYw0DEZipPgnTjVMT+YpN6QqtVhV87tBDUMy7I9WE/tkqjkpLALAsrBn2ynnfd7TpHVEb%0Akqg3FROzc1O1Kh6Nv3t594CX5wFtfPr6m+mrhcvjjsu7UR3ylpAhDjtQ5lDUIURXWy5enZMCaXqI%0A3zuSEDIm1/9ErQM24B9ccbWq9FEK6mx29rimjLiMrMNnZVa4g6Y7+fGLR8V6vc2Nxy6e6wzmd73J%0AxvDw6ZIBMfXpaJxONom4lzonHg4201cE3WGXUTkZ/MQdxY5r0w134+DjRujvTP0qG6Te/Jg5xe6g%0A1YbCczfZPcC3PBbsxlSBkvvnnK3hpVUXYAHJ/a27CJ6exvV++vyEze6Dnchhg7xtzgnPlytSjjDh%0AxBlsFfmed+zb+H2SjH5MTjcCztCE2hR5G/+2s6LdJtEgdk2MaGDPhvb4PiPNexqjkRlVacAROS82%0AywBAFo1XMs5jVNq1HpgJUGpB30GYcJkDUkpgnj45Y3cLADmxM1uGAfCsqGlAsp7AFRV9eXVcAfEx%0AVqbc+M+83qLq1bYsHizQUFQnDsbPQPtCsfptx/diIicg2AKgmJiXSZmYgwqoi4BIg/ZABDuly7/5%0AyVCHCpAFbW6PFyGSkIBJINNfmyS29Kxw3+2kw8gIAGVy1V+mR5+UX84X0F3w7sOXAID35YI2Jeet%0AIs+7WxrEfj/15Cnyl22HGAZ40h07Et5v84YOOAa94/JoE/njFZd5Ax8HqsWAPVw2XKeUtBC2BHye%0A8NFksWDQ+ubNc3nYXbWntXtsGUTHRC5G8+vJ1aQnHdi/GBPDIzYcMLl/CzWg8hqtR69wR3BI9Fd6%0AGFEs6ImzwyfSGX4immIsivbaLCDjfu5bmCiJkM8siRUzIEz7yCKdjAyVuPaJ1ClkOcvAuQGAN9Dz%0AhB0Y/H5mcb7D/UXBmx1zVuhcCLLius9wBMJmP3N5KHj4cojEVBN00juRwOlw1EK27OyM86g4jN1x%0Av938++XhGqwqyp4Pm9OObXvwZ4rBvljvlys+2L1KjXD/aCn0EJD76NchJ58FRSq42CQrCF9+5lBK%0AvvKYB/ns1FvHeZwOXfYu7m2+0vFUQ6WaEvs9yZkxMZ4Br67FQloCRjqSBkQ2J4vWxCdbFYl7MA+2%0A0sqS4qXQCuw7FhqVyNkUGbBKXybshbMYRQwnpBTnyz3IOaxAvkuwxBu08jbextt4G7/i43tRketS%0AcUEiUQQaMthO3bnPlPRVJe1bOrOJDB56D6dLVswOJQPO914dzGn57zyuYNGE17aq+jGSEGD+HloJ%0AuJso4anjHT/iBx/+DADgsTJu22yEviClaWsaW6jSo0l0yUszhoAMwiPPaj2je34V+dYxScXFoA39%0A4hG3wyqnPaNcpgiGQRDUc/xble5VWVfgxeTcJSc82Fa9phOHUQe0D9vNmfjOxFATU+Am6HlUOQ9b%0AxsHjZ45+Q5283rJ25IevxOQSZ2TMW/JVY2jZtoMRsEHe0SdjiAugEVCdWBwKyxyJRq0unh69ujeO%0AgiDjRhzHSY44QaQvDhziF0ykBXxCiv06qujHd1/gvCUwrFnNURUmbrgaLne9ZPdjeXhX8OWvfxhv%0ASBvKxSyL9wv604v7i1dVDxYeu4Tx/rlkTzHqRB4Izl0dLuptRLglt3hN2AxaeXx8hx/+2q+Nc3Eq%0AvjmHzkHOl2BRiIJUvZJUJm+WygIRZo6KdnGcHj4ii5iqd3HNhvSQ35Ooe5f03hxG7JwXTrbEfTPZ%0AJy3YZzMFSmOaGBqVxUBL/Jokv9hD17BCJVFR62L/QVh1LfEeIjr46ZOIJmE7sTbwibEQMSJoPKXs%0A8Xe0vvDPGd+LiZxAjoeClweoIy404vsrm+XV69jD55O3yng4AaiEynOICYMGteq1sIRZjAnb/oXi%0AZIso7BkdJ/4cx96eCfkcWPRD+oDf+PJP44df/Knxb3/3x4BNnqwMtq127RVqEEhS4GIP46a+O8bD%0AwwVJFVc7Rx+2DbRNTE2CAsaKNoMZ9oyK+WArjsMSuysAUVynX0dTUJtYY0BNt9sd76+PdknisyvT%0A6AvMv3dFmkybpdeRHxnvbEt/8AXVqGVKBJkMElIQ6xSQvtpWDtXnfJcF/uohwiHqftNDOiBwKmXv%0AByZtRntkrzLaopDtcU1B6BJOd4MZZQ+aAo6HKkPmxFIlxDGtexre9f0FD+8ZrAPnfkgEMtP6KxPe%0A2+T9/rHg8jgmwq9++A4//M2vAABVUkSgccKRCPU+sPDaqt97vCXvfZTLA2BsFuQcbKum4cTXBXI0%0A1ztTgvvtoyq6hSNoC/Oy2rr7kJz3O3o7HWLkQu6poqSOhWdO4SlCPaLalF8tjqpx/lcIJiFghdY1%0AfIFadZaREkAW8EFMyCm5746cCj1nARi4NC3PMKeENH3OE/uC7jOB03PlVZjEvPfA7KpWTrwUABbx%0AuAju1n9zdgoT8nSIROQGU+IB/60H8y3GG7TyNt7G23gbv+Lje1GRg2K7DCSoNamoCWgKMdZg45Ri%0A5VzDlmlwjCdPf62qhgBhtvuj4lAJe1slfSVKUY3tDam6WCYxO1Ml1Q16sy3lueGBfggAuLx7j4f9%0A13H/ZhzM599/8gbStYgfY6sNzXykkwLXyUmXMBvYHjdcUsJun/8xJ1ymU12yLT6Ae224TziiZHTz%0AOrlLA5mnR5UKad05wwRyx8Ku4qkntwZ8zp/Gz2TG/QivlKN3d3wkhW99T6noljjej4xkqfLv6IK7%0AJQbX1tHLZG2s/KSx+5piE11rjGVLqwJvio2dlVVOVdDPFM3pRph1ivbmIhz0FtvupfnUWoN0cTZR%0AStkrT5HQGnSV0CmkzbnEpPAG2/Vxx/W6IZso5n1h7FZGbwCudiwf3l3xaPbAX331AY8fxg7o89Eh%0AVrXnhw1773ix3QVBkSYbB+xp8SKM5mVl9uauNnEmFVJHlwMe4Zc62J4DlnEOx4sR7hYfeHu649mY%0AMbfzhqYNtM2qMuLKiEPmXlJZ3C6Bap+91o5547fWh4e4i2oYE4+gBVRIOaAJ7nA7DlFL4pnnnhaI%0ABXlEAgJIVV1uP6DXv3cvr0Re0g6CVARBt9ZeMY7mb5eU4WV8ivDklAuYCG0mjFPAdWuYPHH8vaQl%0AcJnYLRh+6VFvRPRXAfyLAH6kqv+Ufe8HAP4agD8L4G8C+FdV9Wsa7/5fAvgXALwA+LdU9W/8nHcI%0AJdaSwN3RMWdPXb4P4jDEF4Tntw7E2zvLK60HDNEpqCGI3cwqS8dYFZDmqfYJCTztNKV7Grdqhtok%0AiZpBL+OBvfCX+GL/rfHz7YLjG8LzT0em4/Pv/RRyGw8EfUHI9qAKeNiJAki9417Gdnwrae7pUXvD%0AXjKKJcnvJeMLo7pdtoTTIt3SiyIt5mOTmZM6IdnvHh04mvhNknPBs8EupzQPzDiPO34y4YicAQ4c%0APdWEzmaipQF/NWkQg4/aydBudLqN3Yzr1OaCHhAG5XNiYcSOJ6mqGy9NSth4Pw44RWMLrDp5bpPK%0AWGOZkOZwiPQefhcLfVEsYMMf4N7giMCKgXaJQgO8CJDYcfSSGQ/vMt4Zw+JDIXxpdKJLysiGd7+7%0AXrE/jMn7ww++wuXd+PoFB2bgRWdBuhTsZsNbVd1qOCVg2qS3BrhqSMNnXVsfRirjQ0GFgrrKFTpp%0AciJokzqrhHYYxHY/cBisc9Q7GuL6FcrI1gcpe5hupZQdDVvZISPDdDJgAKVQMRIFvDH6T/YeZXPf%0AF+kd3Xo4rasrI0kE0uH+Q6lkZyOhpLC+XW2mxwUcr7t8b8ZLznPUenNzrnbW8GchdtGQauD1peSB%0AuUfjboELg22noui2OLNkFFsQm4TX//8X0Mp/DeCf/5nv/QcA/rqq/jkAf93+DgB/EcCfsz+/DeCv%0AfPvDeRtv4228jbfxXce3qshV9X8joj/7M9/+lwH8M/b1fwPgfwXw79v3/1sdpc7/TkRfEtFvqurf%0A+ePfxP5PsU0hRnTMKVZpKC8eDwvvUgAgyPyk7NJwCKGbD8dIBbL36xySb3QkYuTF2VAdNoiWm0hI%0AwZNcwRiV1LvtN3CVLwAAH3/8jOcfv6B9Myry+zdPYFiCzEFgYy70pugeEix4sjSTK4oHzdbeIYiI%0As4SOYics7YyrCT5EBTSl80q4+4rO2KyJmrfrgA8m24PYgwdYknOk7/3AxbbjtgAAIABJREFUeZsd%0A3fa6Ik+MNhkDnDxKS0DgGTZ9EvqzCTE0o9QpX39xyTJ/2EaDdTYveWncLtqJgax4uzVYBLo4Wurg%0AMcduNIK7tS8VuS48pcUamcee2tkW0sWDyBKnJbg7L06k4j4mJW9uZ8wCbInw7nFUkj+4bvj1LwcD%0A6Kvrjmy7ya1coMbDTtd3gPHuy55QHoy1cgigwGY6gF0EbXq8ZoJaJVcrQPfZhFXUyaYBvHKV3qC1%0AvYpIm9DQ1qrb4zIiFKTJiWqN2i4nmjaIRRDWyihtwiaRCiSbehO0teCH1xbNaRkSIPDkUqs4tNOb%0AOBwyYuNmEAi5yAtnRCxq61ARNzTlzKDJbOLiFfmgiNmXGr5G2pqLiVprqK1GvF0X/52UkvvGqCia%0AbdmIyRv2TDS8bnzHm51MMWxw5/MZXkqtVt99dgzHxTH+ZFgrv7FMzn8XwG/Y178F4HeXn/vb9r0/%0AZiKPjjctHgbDzGZuncn3uIqgFY30p9mVx8DJ3X6DYhuPJdKts9+oEHbIhKDgLkjuEdKhhu+lJJ4j%0ACErYtjF5P5QfgNr4mo6C248Hrvzyuz9F+3RHr+PvtR2euPPp6Y7jHMdcIOA2PwzwNJPUmfBoE3nT%0AjtZPx49b7+jTD73swON4/8eU0T8PmOXlvDk7gyBuzqQA9rI7ne1o1e9zaeoxaDmzQx6qCp0pMcwj%0AWXzaryJ6F0yRnp5yQTdRSy5XT7U5W8WLQUF0KFJOaFMk0rt/RgAuRIEi/K1fEUYDyxzZo6HoM47p%0AeF2B+6u8FpCxY7Rk58Z5DWtyFLPfk4NOZ4s4CGwRbu16AW5jEaamSMJI9lkupeDBxFzvf/ABjwah%0AEO047uO1niWj3w1K4ww2nxY+O1KuvhBrYpz2PtLhDAfOCaIGd6FBbcLgnFwk1duJXgXtCCHNjD6D%0AEorh7UhbQFks4GxFgxJaU4+ka/cKMrhw2y7Iluu6bVeU6WeuwDFhCgnableCEmO2xkg6mrNmonmR%0Ac4IarTMVAibTo7MnCrXWoRSqZFIgmWBvhU2YgzVTa9Aaa20Ok4gOeul8Lc7ZF4VVoSw9FhIiDr+n%0AagrWufhQaJm7dId8RHVRpkasITh5chH/sjHynzdUVYlIf/5PxiCi38aAXvDVhy98YuY1bJXhuCOW%0AiZzWODfB4HLD8HKKyZtpcdADQrWnwVUnIn/ISToIFYnMsF6b32g5FTdBSuWKrQzOb2o7Pv1kTEzP%0AP/qEz783Kqn29W14Jvcxkbf+hD0b1lbv6ObbnSHIE9tER96mPzR7UyoJoYiA5wOEhBfja29HQTIs%0AVvYd5+fxukfrS5ZodypjYsZWspsP9Y9POGzyvx937A9G6cqMy+VqFwXwNk8ak5/joVgCAUDI7qx3%0Ahbqn9WXo5AHc2onzxXY5tz6w+zIX6JikmbDgp8mDlIGgZ/WFFjjS/wSzjmZE85EyQ6crYu+hkkY8%0ATESMtFb0pBEX1qo/tMwELlHRs1VPaduhhz1OncGSkWDGTSgeCp3yI9IXv2ZvsrniU+8K24zhnjpe%0AJna9FYATzIresjHN8/04cX+ZYdcKn/0W8gCVkPSLKHrrOMwbHSBrJo7J8G5Y8MP1iovd60INMpND%0AZNTRc+U/2wGxY25VkJM13bmibLMgSVNmAVlCW5pFL87MVTkVffaKnNg3XCWnK2Sh8NlgZui0OujD%0Ao73OnYqq+9SPGETbGbLPJqMYmrxzCUUzhMBIr+jQ8x9TQkzezMvzFY1epjx46H4pYlpcrSaYCNl2%0Ac8wcxyX6apf5bccvQj/8AyL6zXGA9JsAfmTf/z0Af2b5uT9t33s1VPV3VPUvqOpfeHx8+AUO4228%0AjbfxNv7/PX6Rivx/AvBvAvhP7P//4/L9v0RE/z2AfxrAx2+Dj79aUXzrGzgJ6ZIWROyZGsO/wUFT%0AsGh06TVw5eFxY5UcNOK2WN1EKaeOy0Z4MKHBw2XDgwX1Pl53bObR3G6K0+hZLz99wfH/fAQAPP3o%0AhheLcANlJAZq+2iH9gl9pvH2G3COqqifHafMbTDwaFWcnB16nyknGUkYzbben2vFfR/V8nPtuMzq%0AmnZ8fh5VydO945gMlNYGiIoRAadLaspWilPz6nl49/z9+0ewnYfn4+7w07Zt4JRQ9un7UhasT9w+%0A9OHyDmoUSZTNfaeP3nGvM/38GdTIjcLAC5y5MEoSBkQAWE9kUg57qDeBBGik1ADhkYGFTjb8oSdz%0AQFy4wRziHjuUCAHvDfcZkgxFMvhp24B97h73HXKz3YxmQAoI5lWjG7rsdi02PM7g7bzjjmFve5eG%0Au1WUn9uBw3YDR2/oSoO6h/H50hZe35NaWI+K6WjTCWEelhZGGICz3XC73e24CJupjTlFFaxbcYpm%0AKYwms5/SwJ1RzJr5Sor7bV7LjruxnwQVZJ7tVApgfvm0ZahBI8o8tlQTHrn3AakAyBzxiyy04MfJ%0ARTTDjGuyn4Zat3mFLQ6xCROK/U7ngFrO1uDMZubAzmncYz4HMSFNcY+IY+klFd+H8uIRNP1UHNCl%0A8KYpVEDzWWfytCQQuTfLgBf/X/beJtS2LUsT+sYYc6619zn3vt+MiMwssiwT1AQ7gn0VqmPDpgjV%0A8weKAvtKoVBQPbFrQwpKRJBCodCWDaunDauhKKIgRZaghmZFvIj37s85e6+15pxj2JhjjrluViRx%0AX1SS3EedCRHv3nPPOXvv9TPXGN/4fqYV88euj6Uf/i30weZvEdFPAfw19A38vySifwvA/wXgX/Nv%0A/2/QqYd/iE4//Dc+6p2cNu/ZqM+Wxea3fLDpd2qa/0szN84aZkkZ19dukC95Bg1sitbGhc5Y/cZ8%0AfFjxeCG8Wvu/PSTFdeRWgnC87Zvy+5+9w/2ND3meDHjb+8u1KvQ6wL0FRStK686A+/0N7lv/s203%0AjD7aTIP/mlaEZLpKgg0pNTIeH1/j0bHCtz9/wi9//l3/vrcH8rd+Aecr2jaoZkcoG4tuEP9ZWgjN%0ALChOnBjZ/aqXdkBG1FxeUHzzIlWI490LCYwIF9/I14fHaGnlaEj+/pf1AnaclC8rBHMjf31xjPcw%0A7K3G7IJUgxOvOE07gVDhmXF4tjedw1EiA0xPXtkfzkc5NmyJB0Tf9EfbLCCR2DSYGavbHaS0xsZa%0Aaj0NDw3qGLPlNYyuSmPUSmjNB362QtGPxdMNyHc/9mvG3b/nXio2/1xH0bG/oRbFbT+wPd/9PRdc%0AL72DJSAyQ6sZ2njw8JwMdcRz0gq1KSwKHQpZe5LUoQsA1Czw57TmMKqCELTu4cFuQjEEr5viGAPl%0Aqigez8YnLBg0h6Ak5HRCPxelDYNJmEyFbZevj5jCDB60YcwhLtCpqpEFoAj5vYIiuGXMf/ytnBSb%0Apz/D+s/OPL2A67Tbc/av5xMl9gz1mnlxOd6KxXxD0qQsEjR+vpmi+L3aHSHHu/x4aOVjWSt/6U/4%0Ap7/4K77XAPzbH/0OXtbLelkv62X9I61PQ9mJWW2fbU1NEIZQ2tpUctGoVQEVmuGqZhACFq8gvvj6%0AM3zx46/jFd586xXx2zsOp+kxKdIyYAMgiwYMUZ436OYskPuO/W3/+dvbLYaFqAnLYFQsAHkFfyvv%0AsT8/4dnph+/ffIvy1LPejvYOI79qxYrHZQxRLxgqlD6c85Dc1xf87h/8Lr7+89235R/87z/Fz/+H%0APwQA/PybJ5j239tQwF5FS71hdRVOWo5oofP6OTTnGCiLMFaHUNbL1zHgLFajqhMI8hBp1QatAL8e%0AqrRl+pOYIru/ynq5RLWmFWgDmtgquPRjlzXhOAp0uDoJpoXx6TpomMnx/TyPP8y/9CHpqWIyij8T%0AnRhPhuk9YtMyuVaFSZupL6frKkkCBc3Q4jWb7TCPBWS5ALkfO20Vx0GoLhorLeHmQil9bhCnZV6I%0AYK7+rDiwj06jIQZ/+1Zwe77h6fnZ32fBfXRAJChOOax77b4k/ShMtXKroDaMorRT3aKjULAP9isT%0AjlOFeQ5FDttayhAxNDe6FxDaYKgmBXulnpiD3SHrAhuBy4nid0G4q6hPbKJB+bM2DerE038AgMnA%0AnnolxCGYY/EBZf9N8XmBXpkHXFc1YBLFNN5T1el1AnV4Y3R6fOrs5vtqZgETkaSgDAp7npR3NE01%0Ags9NDcXjAMUsTM6KVezuRdSFaaP7/FOuyP8s1xkq6QnUgx7WppLrdEAZDDiLQMmQmLEMjPv1A165%0A7PnYy0mGq1Bv/UqtcdPQQVBRHKMt3G4QxxNl36GBcWvg8MfW8PzUv+f+fODZ6YPP9x1Pz8+4Pfvm%0A//wedzg1ETU4yo+4Af57ZX/E6if3MMHdscijPaDKtAV48wT84k2/IL4V4NXaZd6Xx6/wOMz561vg%0A+ZcAgO39z/D2m/5ng4IfX0Xghh4E8s9yff0aVzdh2suGu2Pyj+sFg/qw7QdKq9g9Mf5yeRU0P5y9%0AxRXRtrfWUNyGoO4HBok/eezYdKhrk6kipxR7mlxcbScs286yZ+qb8dhAOJ2oheebcTJT+OSNrrVj%0AtGf8/cDgCSPsHQx8aslP0mxewbkfu1ZvqIVxlP4z9wOQdVyvCw6P+ePKuDkU9rQduPtGXq3T88br%0AKXHkwhYU7E75Y6TAlXXE0qPfE2MPaNqCOlr3rmodbB5rOuErPUFRagFfHUeJsA9l39iGLUG1WWgR%0AYEOcIYIlj6i5FeYGb5YmP7RDIxo88iZt/tsJUtOmAZnwaU6mQtO0ypW/g7ZHbAEfEXQS3MymqlVn%0AIE2rbT5QyFBrjYfCcAYFfGN1SFZB8UBXMGxQNFPqGohTOISdXj849a2Bx3shnK4jPt0PH7/+UVgr%0AL+tlvayX9bI+gfXJVORT2DHTNrrBzqh+zh7kGr7E3bPcJ9+luI6jP+nefpfCl/nYK9688er4VrAP%0Aa879DvGncU3AjoaljeHdhjTsX48dMiqO2nD3SLXttuF269Xm/XkLXiwByLng4ZW3m3lFfu6tt5T3%0AY66DhA6JAMD9/h7qrJO7Neyj9frlG7z75h3WpXPX/5+/9w3+vzf9NV//M3+A3/6qa7Fe/+hH+O2H%0A/hpfXCoWh1yefvlTPH3X2aFdzEMhtKrbgXb44FUvePWZ2/DqFfzmXZyH4U2zb72DefttH/zm9aEn%0A0qC3haPiYOzRKh+HYnerXmLgIfcuaV0eQPrcvUUAtLpBR5XFDBrdGHO833aO/DOKISiLAFpj+j98%0ApQEXVpzEFaNSZ+I5ZJcMgCKYmFgwfV/mn1sbPuC9wopmxBQmzucvB0oheLeM97cKufRj8ZAuqN5Z%0Afff2CW/e9ON42+/YHWKSnMIAq2iv+CgPTrrh8GvyLG5qZGFPy7WF/42Zxedt1c2/BqWjIkKpFdMe%0AuMFQbJii6RycgsGUJqwJi3tHgTDzaoYJzeSMkYtoglk6GoGTQYfHiCmyjCG0BvtoeJ8AwHEcIW7C%0AkkI/0mrnp2t08jzTnZhP8NmJO97aFAHpjHsU4Q6hBCw3L53zINJUA8oys4DhWsrdq2VMq08+QSwc%0AnXApXUHaX3P6oZ+7xF9l8PUnrU9mI/+AYnCeRoepUQvcCXWa2wNA84T3Yzs6Tj6StgE8efZhbYbt%0AGBdEC0yq7CUuQGs+QfYTnA5AHM9FAdLJS7i46ZUtCxbfrO3OM2HdgHwIiieAHzvBxaB42BZUxzaZ%0ABNdXLrw5Drz59hsAnXjffPN7/bNf4uuf/RKfJferxgWvftyp+r/7+3+An/zej/v7TQJxodDjlfCT%0Ar37Uf+/vPuLNz3uM1+2+oRjgIjp8J+8wdoMsgkentmkpwz4dkITiWO56vWLfd+zOunl684RXI7E8%0ALXGj7G2fJv5GQdnLsoboiVZGLTMqrx4G9el904mzGk1lZjOd9go2lZkg6XDKiUd2Jm8FPYz4FHqQ%0AAn9dcgZBuuET+qZVh6d1MWAIitSiOCDKQVFkAjj182hyoBnQ2jBCEmBkt14esftrvn13w+3m4h50%0AGwgA2LcbbveOie+lYG8Fx6DpqaFG623T8C3xCXpsp/xKOsXfOUbNQzk43UElCWRg4UkCv+WUArJQ%0A9FnCUMmTUsBcDEYaD0imaUMgHMrfCENBfziLAHXgzGaYNtxTSp+EA2bSVgPL5jLjA5U6zDFOMQtj%0AdfaVpWmzUUs5MVtOmLzp9E83+4Atx2lCNlLbB8yYwNUrpmd6qSi1ovjxF06xnTFxQE661yg4O0d6%0AUqvtN8BWXqCVl/WyXtbL+oGvT6IiJ0yeL51Ms1QVOgJZSwmzINMJrRBzMCKOo/Z/GywWLuGbYiTR%0AtjcW2BiMIPdgZcDl5yfBydJg3v6gHRHmi2xYr15xXAjt6DDL7dvvcH/b4QyUiuVIaHevyjbB5gOv%0Asi9RCV4eX+HLH3XJNtWGP/p7Xgn90R/h7scnAeD8OZbf7qyVzz//Cb7+nX8CAPDj3/sJrt6259qw%0AjFIbBjz653pY8MXn3czr8eERlQTFddOZL4i0JLEYvCZhLMuIapvV7fXhAcdWgld9u90hzmuWZXJm%0AzUq012QTLjOa1gMwQkJCcibCYsuHog4/XlVspvqYTYm9IkRWUq0PNU+slZDow8I3Rnim2jCF2Slg%0AHZjQkZak05OkFg0mRD0nFMlkLkASZBmslQLliuoVuVqGut1rkwW7c6ef9wP38XkFIZF/2u5xfJs2%0AHLVi2wf8VLE7FEbMyCOQW6RXvwDSYoALkMgQg8t6tC5dHzPJJOFbLpLC9CpfVuR12CsgumUCIHMs%0A2CGUEwqQBuOHZxWfZrH5D3mHKKbYx0gCUiDVgLgkE9TfYy2EmOhi+pOYATDEOe57wzhfM9HJjhnq%0ATJjfb2on6M3H5aMil4TV/XRaqai+17Q6CQ/NNGCaWkqv/MdnkV6lA+jh8aHqP4n3iWPP6RDiVNJ8%0A7PokNnIAcRJVW5dgYXhDDNVhCWilT97DbSeEK0c50Nr0BlZJYVxEmWYUFBMQm8wyr8acYZT6eB4A%0AGp0MtWbIBV+AVz9xx8MvF+zvOyNEf/p/Q7/xm+moWJtCxg35tOP21lV8twOHt2LLwwM+/6Jj32te%0Akfz1vvzia+wuArGUcPnsC6wPvhlfv8Brd9NbqSDdO/a/wHDR2Toeb/rxWvQh+vZWGmhJAV9dLis+%0AcxOnvezg4YcvHIKk+/0GymPzWiBrxoP7aBe1iHFr0M7BRMcmA1ssLXDlJtMUyAqDGpActlg0oYxz%0AXxvYGR2JBBKUvzbdLsFzU28Goml2RGbRovb9fG7qdILrRj9etcCMIssVRsEsYpmQiyhhCbZCAw9l%0AqVGEhaRVQbbHZylNsDlE93y0YAk9bzuOMgIjEtSv6UqE5tCEEmM/Ko7hs7MXHEOZqYC5AI2XHMUJ%0AM/eUeXS8WGWoNxnQk4e6TiFL4hSir7yukGVAKxyQC9DnAyMasPvZTE+SwUChlDrWDKcKj408zQen%0AKqHR1N2wWdD0SCO1F8KMFPixYVA6CDaLvNoZbSMUxMxwDIpmo5gdnKHaxBKwUtMSUA4NKGjQc1OK%0Ac9+P+XiotdibcLrWtNVeuJzgnPGAI5oIclWNd9Vai4dth8K+P1DyAq28rJf1sl7WD3x9MhV5C9I8%0AgaNNaTi8da6lwIaPsmr4Ehsspr+1FjSzSISrWjHio4RSVN5nFzIAMe2u7E9EHgnxGU1nJFobVrCJ%0A0a69iqYvruHsh+dnOBqAz8TwmoHrGP598wY3l3zv73dso1InQW69VWZYpAA9fvUl1tev/TMSrtfX%0AYQ36eFnwuPT3srZnrM6DX5p2rxl0nu3z8xQ8VB8Ib6VALooWEXiGV8NW9Q7su0vBS5qcbgD7rVeB%0A6zVBRJBcol/2DXtxW1qTGAYtJ/5t0zmIynmJyqkpkJAwDHFsofl9esTQebsfyINvbNMKVcnC6VJS%0ABnOO3w214EgTEENBYZlDVFUEEcoUBo6W2ozj38gQA0PDZDQITZ/ybnU77UfrXXG7eUdxIdzdtvhp%0AOwCvkN9tWzCuknAwF+wU91XNULT5tQyUfccxBvh7QfE/t4crzM+JyYzLzilF1SxgsAiW5RLHbHxG%0AqwiYJeUUznx5zVj8um1NodDJ824UvGrS6bBJMrsT5nk/pjQ5+LUfTKwBkQaogXLyNLGK8O6Xc9bA%0AfGn3rm9zqHuylVUFFh98Ep/dEwVcZ9U82Fa1GtbLOqEVcHRtTBLpTARCSrMjsIAOqXcEgRIUjK7n%0A2trp+lKk4W2OM79jJmN9PGflE9nIDVPYcc7+A86ssUnyr6VO/99+afVvEepBB8NiNc3pObOhG5YD%0ARpM2BdVpMG+9pSI3+Le6QJsbISFNq0kD3r/1QICHFXvxSXT6HNcvh8mW4uvHjC/8gq5fPuDp0i+o%0A7Zv3uLmIaDsUZe+Qy3E8gf2GX0mQnUFCknFdcmCgn18Frxzq0Oe3OHwjZUph90rLguKMiFtRtGHJ%0Auh/Ie4Nc3IPmmiEuoBIr2J6e40MujpMmS9hq/13b8x0qOAkoKKKwWqnBYqilTC8KSTG3kJSCgiUk%0AIGMUDAhE4kZVabi3YSz2jHFZL6ervpp98D5AgMbDh+NnmCk2s26a1X9EVadl6KCyBTGUMRpWZukb%0ALdAhlHiN+VABLDbFpozjMNxc9igPK7Jv6vmuIWCTtKK60m8rZXq/KcPRCxTr6ZPjGq21ojhefn93%0ADwvhej+gDy5IyhnLYINkg7hPeM4CMgqV7sP1Gu9/vx2TgUIUKmrYjGprrYFobozacGIQIeAMkILo%0AzJoZ53fS9BIDTQjq9NFEGhsrZ0ZxKNBqjXPqesz+e0/7BLvJlZ4e3ClMt+YDHYTYGy7LguLXhDbF%0AXuZTgeQMp9CkLP6xrXXGvk1FMTF3q2gvaMpxoPr5OjAjF1Oe94GqIpIpDPFA/x525J/GRt5NDsdw%0AYWJXzDNkIqUUXGLViZMmnvQmSr3i4DDJyUFT5GTxNDZYGLxXeN4hgMyMbBnsmC23BdycUqY5sPN6%0ANNx+4e8xAerUPN2u8L0PnA3rZxd8+UXfMF/9+EvUrzt98P7TX+D5m87Rfv/ujrfv+kb89mnHOuB5%0ASzimkR+yViSvvNN2RxpqOZtOjOAM9YGVcYrhrMhMQ9m2A3spYA93yPoQMwWYK2DRhy7DZKjxDFje%0A9r1X0GNGoYayDYrnDC9OSw5sUJKgjqo7JSBoaowMhg6dNwGU/QFzYaTWD+bRDkBPEuYIfp40VIYC%0ApuFVDqVTluscYDM0MPLWdCZQ9R9CYOlMExdniQeBtVNFiol5KiiMyIgyTC6o3kE+b8Byc2z2qYKd%0AbVoboY3upDTsvqlXazgcoa+moCQgx6kpSQQdcEqwYwQaWNAlCxQSgL1gdKUEgSCFInLNK5Lz06lS%0AOBnWUmLu1J7r3MDYIJLAadBNGfnB74NF0PZxXOYmS2yggWubTguERBCd3G9TxYjBpYWRfIOvsJj5%0AqQLNr5VSdVbn3iXN8A9CHuE0nq4FdKX4UGqmZQmdAoCYAxD1nN/h4qkN2IbSmyk+S39qnzr08aCn%0APitYhq+/vJomb56L1L8+abDQibH3B9/shD92vWDkL+tlvayX9QNfn0RFDuCDp9BUVdGpJZeg+Ijl%0AU44fh1KNhACZE/uc0jSHYok21EyD/teMI/0mWcaiAi5e0beEpL1CtHZB9Yr8IIU9+VP2jfS4NQD1%0AtqBdHfK49BxDGpFwP/kK+KqzTj776nPgp78AALz92Ru8+a6zTt48HXhyf5PbYXh+7+rT5wN2TAHE%0AYcDNK2SIoDpskmTBsrohkxEu3F87Uwuh0mGGduzRrmY2LDTzOHev8LZWIE9exe81qstop+1EtzrG%0AvzXIY/+962WFeUtP6yXscel6iVaf3MfZqrM1uCEYbAtDvDPaywZ2uqS0ghFLY3sJ61axihnE1b1R%0ARtemilOfOhON6FTHUJeBTDUoKCiH5dhQ1ZkibabJEM3ukYSjOyBkpPVVZLEeRfHsOZf8vkTbj4WD%0APbUfO559DqHaUJwNo6l1mty4Dy4L1kevMHlB28a5T5AR1UYSeHPTsPxGcntbC/UxYfFEJ6ENrcxq%0At/q9Vmr9wIdEcoY45ZFyQlpmdT7S7ltt4bNjphGrqBWgPI6X9Krc/15UkUdCkHGwdhbM9BxVhTeM%0AKLVE1sA4cx/AszFv6GcTAHISZL/2kqTTftAmywYATpTNDtz6+8oc3vksAoo5kM5IOeqiqwFxSpq2%0Ay6W2yfIBIru2lTLtbYmR0vepxfv6NDZy+lCF98FGPgY1OUVLK5Km8ZFwDFnA/YY6u9adBz3hj3YK%0ALVCevFjS1BtP/4XcGItOmuKQVrO1CLDlO5Bo8Ievw7wQx95wuzFcvQ99zWDP1sTvUOB2n5tFG7he%0ACq4jPOKuSNxv7Pd2w+39DTd3Yqy1IrpYluAYM+5Ycv/zZbtjdf9zkTQ3OFWACdlvYDbg5thmPRr2%0A27CzE+x1QCYUw9ltL121uoyYqhwoS0OJISrlS0TQWUouge8b7ODzk0lve4fRFzM0AhEY7HjiKzvA%0A3ndfqeLiPOrn5zuOMXdLFT2z12/AivAmF87x+gA+8KE+0ZLR6Wne4lILH2xrGjdmTgmjJzZDWALA%0ALDjoCgJzRlqdolk3vH/24du649FDQS7XS0jvoQ3NHQ7LsYetWq0Fxm0+fHLG8uB0zWQo2Xn0Skjj%0A4ZxSFDogiWGdtq6eDIjyZBJmsKnErTX4/E1P1NGmsK1AFnd8XDMu5p7ziU/8gZN7oPVjAXRaofrD%0AIqUerJD8HOf8gDv7vOD9AUczYDR1/U0tKMSpJQS0YR2ykJOlw8C8WmuIIOfTJmo6YbUsGW14jreu%0A3mwRAMGnkI4Z6ixJQuldVWcIijBW4XgoVtYoLFUVrY55Uok5hJkGDJmzBI5O3wMkf4FWXtbLelkv%0A6we+PomKvMsSRrV8/odpZZrXdRLl7VS1M8XjqD+J578lmXBKMg6zH8JkyUBmIrzuQFIK/wwCkAfs%0AwhTVpjBw99KbDsVy9Up9fQSPtkgaiiqe3Gvl2+eG33ocLfUCPPo+QcyaAAAgAElEQVTEa0kxeOXW%0AIMEHsxhw2SVD94T7rf/b7XZD9upPlhwKt0QJ4rTEqg3YBpvl7LvdYEnwuHaYR3Qq5JopaBmD4gXm%0AvtN7O6ID2UqFSA7YwIRBXmEKHqJTSNWQR0svHOrRWqaFMDnTJKq3fBqkcQaPdKb0EEOxJgWyenu7%0AMor/bDFgPxRld7bDXqHDyiJpVKjMEhUpdFbn3YcVIThRQlR4SRLyMK2iKVVsbXpNt9pOkIubI7mJ%0AlhCjuofM060BzmDBQw4KWoOAvEtqfASl9tAGFguhUoLEENpoDsS4WnSPS8qROsU0RVOHdnrqgMn2%0A48DihmeS5/Cvtn3S8U4RaqWUzlwZBITLGh2NLDK9ToimwAYceju2zmzqh76LewYEslwWkDppoFbs%0A4cuv0QGxyIxNszxtaFsB1OJYCM1wdbX2QdfhZBo0q5OGahomY1CDCCMvQ1maYn+RzKF4vayXGG5b%0AVWw+8NdyYN83HH7vGTSOV90LDmeStVKnsVdiUEQnzu75+0w7P4mN/NyiMk+2kIECQxSWOKGkFieB%0AzvZkHWCfF7cSOEx9KDZ1Ngp1IQgYwrXKFaQWqByhwqzDGyxrtIHEhjaUW3rM2LiMwIJ5TWhScXd1%0A39sdyJ5Y/nkWwDc/pAXFb6z7+xueHNp4rsCT4wa3veDWGjY/MOU4IAPaKWneDGlBqqMtU5R9ZpeG%0A7YAR5OEatLv70w3bPjZWBvy4LK+veO1GT+npjsMv9PdHg54oeEkWsG9AoDO7paA6RCXFumwcfVPV%0AUFzSB+0qC4VcHzqZTCAJ/FepxblPq0TbuhJhPRoOx6IzCNugm6KCMXr1yT03LyH6Oe3XxcDpiKb7%0AItPkEndTpfGrptlSO81dFN3TemBOxhzHot4OlLdOq1wZq39dAdSxqacE81vTWoMRBeuo6VQwMmtw%0ArMlm7F2nW45hAwW33+BKyjr4+Tuurwf+uwTrw9QCv61N496s1VCPE+ewEnadD9VReKSUgs1DxDi8%0AUFqJuvoXANUBefh18djPJwCsjykorWUvp98l8blYKUy21LrKcxrsISiDzSZlEUnC151A0JOJ17iO%0AYIzEHNj/cl2iuOk5mzk+l4WRWcW2+Tm9b6BSsN2e4mdWnynYUVGf7v659mDK8MMFSAPaqWhlFqwf%0Au16glZf1sl7Wy/qBr0+iIgeAqYbgrrCDF+Cnp9LwrCI6izKm+YypwWAfsBWmrzGCW5tY4inP0/Lc%0A46MIw1WIRKHuFV7pHupCSYQlD3FRgQ7xQy7Iq1cYC8MSw2eXeK5AdtFBYsKjD8Lw6jPQpXPKi72N%0A6vi2V7x3mOD9vWDba3h672UHm5tb1RRsicazetHrBXlULLUgub+GLAvysoSt63Hb8N5DpdfXr3F1%0Ag6DrwxXZOd2JE5wcgR2C+zYVs1lWGLllaKuoDse0e0UkuDXFSnOgGQecOwTBI2U9J9gQBCmiNTOS%0AiL9KlE9JNAYPUYIJkBYKG99O6PUKrWlEsrVTwlD/7/AnWUCnyhdmaME3b6g2WQWD4WDAZCswxUDU%0AiFDVQqhmYKibQDVtuG9eOT/XEKXIwjj8uldJUJud1eRt9Ipt/I2ZkTPNr48KsdQpDAPHeyQyVC3B%0AYsGz4XL3dKmHByQfYHcywfi8dII9G0xpGkcdOvK9IZcEdmGZLid4UvSDyL4wk2rdN2fHMAAjrFcf%0AAj+us2N8t6OWoehGdNitKWhY2mr3zxnwSK0tBHDGFLoSIgYPbUBmaJxTBOFghCeP7vuyrlgeRvh0%0AtxXux7igOMPr+ek5ErNSU1AxwFliRSt4+JYrYANaam16oOtMP7Pa0Jyx9MOMehvRVucbGDxxIrUp%0AJOnIW/zcOQHbMFrmjq+Fm13VOX1PE75JiSMcIHFvoYdn1qnzRqMC8qk6EgHkf6YNEJ9wZwU5fKIi%0A0ISQ9TdiHA6z3BrhMi6o159BPute4ci/QLP3/nE1IrqaNVSbxkn323PIkRNmNFSiDHs18HKCDHUS%0AKLBcVYPuG8hf/9gmtTCVhsMvyOfv3sP0yX9G5oR/uaBCMUR81RIYA9u0cAZkoo41ASAWaAhB5oMn%0A54RlXYKdYlmCZqc0WRRmCJiCJYfGlsgVuwDIlf5DsGGNw1MbSDBPqz92609VAHttPTTCzykLBevI%0AFGjj2mkUcAyRdgdH9E0ugJbTtQKGVyFDNJbm59IUbJjtDqjPVASE5jCFQtB4OCe6+dg0657HBRLw%0AjyREZOFWymBogtO0EYhZkl8v+37g6d17/7Xz/S55RSkDpihTGEkMkMR9tO0bjnvf2PJlQfaYQFwR%0ABl4pT5/x/jAcVZOfV99M9UThu1wfsLqgppYGGl70ZRJGzabOchHpms8ImwF4GQ+SSROkxHFvn85c%0AV+j6vdVqhTAjJ/8sqpMuKhKFVjsqbu/6/XHsR8xWembn1PvW/QjqrxCj+QNS1ukQyTzVxtY0GDcv%0A0MrLelkv62X9Y7Q+jYrcTj4JZAijiahsBul/yKw5uN79Qeg/ywSSNO0pWdG8pVat0EFjUENEawtF%0AsraIdJHHIKYrh1+IElC9badkoOR8WK6gqxsfXQ28elskBZAUFcCuDHLhDBsjuRHR6+sr2GfdgEvX%0AywfxUcmr5iUZDiohTFCxmVZ0DgMmw+Gf91Z2lNH31gYbLJ1aQRvj6soK5hwP/mMr0SofzYL1oS0h%0Av+osF5KMx9cPuDlmVBuhRCWJXhoCkMsKvngVnQkYfGnJE0pZE+gyK/J6ihszhG12r+K9PVamGMRp%0AK8FC4MRIAqjU8TJYhu1DErDDP3mfdsRmNaToqgqiSy/tAYBy8NthEn82I5RTCDhOxdM4P2aMdoJm%0A2FL3AUe3XlDvzOquMPdkSJlg4tz8xQKWUlJo209iF46KGK1CHcridvZpV6hbGpBycJQ5UYcTgl8v%0AeH7v3jqNkXxobcTg4dkODSiL0L/uxCK0quH7Uk8+Oysl0GXw2Ck6EPW/xwEjnVbHrNi9yzUzyGAv%0AZQQsmETQjiFmmkw3kdSrbv9deWmnaEDM88gIq12cqmauhuM+h5BJGHAIZd9uuG89b+D6+Bj7Rrlv%0AM7Gs6bQhEILyKSRaNTyikBJSsGEyVv+MSTiOi1aNLvMHF/VmOL1nm2IZGGboA+gEv9B0rVPMTLyc%0AIcsSsAGXFgngjQ7oMW5GnRubTFy2MUOMo3VW6hcYADQ7YC6Q4WRY/AZcrwJyNSetB2jxzX7p7V3z%0AO/1WFGUIGw6GebtF64r0eYdW8pdfg7/peDXftj7ZB0DNwGvG4hiimUH8YfO4rBODNEDcmCsveeLl%0ATNDAbxmSMqqzQJa0hNpO1geMJk1VcHf8hNPSfdoByOXz7i0jU+k58iVV1vCA4UsCvL1VbkHdLCSR%0As2ncPbjHqSxNw+XPCAOG70IOZxUwEawNc3+aOLT0m2ioCMlO968YxCEvgSL7+booIA5BaK1o5YZW%0AB1aaAbgLJi/xy1rDfI2TLwYIsXGrKaoaymAzWQsFalGb/iKN0PwYXR8XyDJUjwk8fpYUjTTmQ0wI%0AFoaWGnQ+FIM6LqxbDVpjTlPB2FA762YwXJvh7orV1gjX6ys/E6c5FTiyMWGdDjzOMYFRfJM9th26%0AjxCYBvXj3aSFOVSwkPpL9E9xmlcMWKtWhY0nWeJgqiidDKzYYEMJSgmS04yq08nYsnMRIxybpOmJ%0AirgXHO9cjLXdIes6iTl7Cbydi0UoSbltQX9MRFiuHYrRWmFn0z+cHrzE4WCa1owcRm4zQ1ftN0JW%0AXqCVl/WyXtbL+qGvT6IiJ2Ampp8GSGY4udYhHlGqCgozYsQkOq0r1lePwWve7gcMw78Cs9KvNV7P%0ASGLIUqt1K9Y6OOoIHxcTntU5H8FcWB4SHj7r1W1NR/iks/+3esXCZtCBsxijbY5hPBJe+1Oav/wK%0A6fPvAABib0GeEMRsuL5akKR/33G5gk++3+pPcyGCpcGLTiEBJqLZ5DBDLlc0F6sUlhDhpFevkJde%0AWZQGiDNwlvUVaO1fr7gAfAXSOJazjWRS0Dpc+igsYZuWGBw2ph4phz5MrEeLyK2jHuFUh0QdkgGQ%0AJcVAl4XBMoaoC0rx80sGWSggDNgc8hEohlGmB0BjQGfIDnGRZZRNcXvv/OWthHCJ5QGBR9BJog+O%0Ajo+EIo6uqqI0Q/Nzr23GlalOG4KGBjiTacEaHRfJDTQSY6gC0iCjC6jAUOEYUYQyN23huXM837B4%0AB9Zyho3YtqydMBDkAASU1xShh8h5iXuFMH3WxRkdQ3fRJAUsCVjoA5ppnEfi3h0CgAgF172LmXhy%0AufXE4QeHRxIniUSjo2nI5VNKwY8nY5DyCRLV6I6I6USIm+I/Mwvp/tP797i/96HvUXCxmY4lOUUI%0A+lGfI3ug7lsMUR8eHwLWqarYWw2vGk4JeUCklxUPbtORltN5UDrlK8z4PuKPr7M/iY3c6Qf+R47W%0AhOL/+rLTX+LkwIJGtAohXy9gN7EqFagy6WgB3/DEpM7yuOre5ITBkOhYK+BQybiAqaGS26pSChFN%0AWnCaPjfHu9xzmLpPNdCZCIdDK0yE7D7S9eEK8j/zbcPireMDMhoxivTXfHy4BuwiPGGm0lokgwvk%0Ag9CA5oZMZorWGnjpP3+5Llhyv7j44QvI2ttrU8bqRlW1AK06BYsfIPIaOY+N6WTrygYMoowAMFex%0ANcSNbQqY/16Tbrk6rUlrwCnnVaBIOvBQC39rJZ4K09oT5bWOm1nmjXCyA7Y6rUSZLQyKliWjPVC/%0AwQA8v9uxPbut61FB5DCLXDBuG1OBDtaM8vTFB4FTArm4STWBPQKPbG5MSehks7wgDYVwTsFAMSqg%0A7QgG0znYosewOXR4tBDbqCk2F5YV3lGvzgBZV0iSgAcMGpunNQS00VILuA5GM4uTOn8kKJdJQf5Q%0AVuSg4xnR9KIHRdFzFvuNzzIe0P1nJ9NEwoI5TevbTAHXmXZlKtChHNIT/bC1mfFKFEKlNedgvhXV%0AgGnu24biN8vCjH3bUf3+XNYLBtq27TuW6xq/t/kcoi0z0ERLBRlPz/2UA+pdHy5Y/f4m4RA99WvX%0Aj4ka2LNfv0/k26/9TiL6T4jo50T0v52+9h8S0f9BRP8rEf1XRPSFf/0vENGdiP4X/99//NHv5GW9%0ArJf1sl7Wb7Q+piL/TwH8RwD+s9PX/g6Av2pmlYj+AwB/FcC/6//2983sn/ve72S0q4SQnI/UF8AH%0AS2NIxBRWnFoV1Vsfut/BtxvIW+fjdqB4JVr3Aox2lW0OFE6xUmrdF2EM/0AUcAqoQoe1KO9oHs/W%0AboqWR4vFyHm0pOYd8GRItCHHJo4i8f2+4+Kt5/qwgF+598X7BcuwtkxAA2Nd54ByGX4XMgNt973g%0AySXAx17xfPOKwQzNS+XttoHLgYzBkBCwD/W2muD04Q4LeBXZmuDuZUm+PiLxFyEeqVaCRcLJxnwQ%0AKg00nCPVIuQCbNHe7s1gtYTdgZ1YBXaqsPKpgWrNICNN5cSuIOrV3Zgr4cTmGd/bvyrBSwamtqC2%0AAyCGeKeyPCAit+hWcDgU1vY7ENX5GsfILM9OkjvkMIbArWG2/ZYAnU6Q4+Q1WoB1pE5N1kS1O9Ay%0AtM6Oatg6ctO4P0QkLFaRcniVaGnhBkosyITT8HBWcq3V8E0xtRhIC6eoKJNIj9obPkMwJK9w1+sF%0AQ1shjFkdlzptlrN8oPnoQRFjaK4wH1BqaUB11koDyPMTWUM9Etx0wAVAWuPaaaYh4FKiiJpjXsMF%0As+x7vHbmDMn9vmNTlFpRh49LKQGfJWKIX/ePlwvuzj2HUqQjHXuF8IKHxxEsMS0oKCeQ/3yDhYeN%0AMSL4WowAGdcUPnr92o3czP47IvoLf+xr/+3pr38XwL/68S/5q9eH1rXjhph+CkQ8LzQzNB7t9RSO%0A3G/PfsO6+ON5i7gzrjope0LRHrZigdFyEuTrMn0XYIC/DqUGOJxCXACZG8C+DyHFBWnAMiyAWuDX%0AatUtOfvEfbSeR2148rQeWRg8kkUyd6919BuDjMHeki/LChm+K/XAvrlQaDtw95uhbnNyrxBUvxgP%0AYggE8CxS2wF1My5FCfwoLxfkPNrAS/g4X1//FpbrF2gusGmywxynpoU9iw0otqOOp4LUYCEYW2Dn%0ACeYPUn+I87x4+4Y1sPfpn9OhoflAHhBA38hbXCPACXe0WRwkWQIXVrO4Do5j7zTYgRIthmtgoBIe%0ALsdNJ2XRDEEBIY3My+bq4mnWNCl4hhwQoRoFjGeygn0+kV8tIBee1P0tsEt4DpEk0PDn1Zm4wxkg%0Ab/sFEpu3HpPBIin1tKPTxhx+6kanh43NKMXSwOPBkZJ7ffP8+XGKiZEHZfHkiaJVI3WKgDgOTRXa%0ApmCvldafeADqjdG2Jd7/xem9LLkH6/prjMg5NoKWBhsMN9X+MIBbzA4WbskQm34yw045r9cQr2mt%0AMOxhJIckyJ5xujw+RERivl6gvkHv9wN3h3lKbR2uHHOBJOHPUonG28deK8rIAmWGOJwiRlFMfR/W%0Ayp8GRv5vAvgvTn//J4nofwbwDsC/b2b//cf8koFpgeZARGkC/sR2wsgN8TF5VjtmimPbZm7kfqD6%0AAc7EE3NqJ09mWFwAwgJOBKccw6h1FScAyoY0KHCSkIZi0xQypOC1YR9huixILNPjWSeeSEmgo9qz%0ABn+LwPUSEVE5C2gZsm6g2aQoLVkAr3Lutx23t5069bwd2Mv4LCtsXJwpT44tr0jpirz2YGflDEW/%0AOPdNIvSB0wMy9e+R/AqrbzLX61dYH7+MwZjZU9A1kSzkxTg9uFgWDGI0sU4Tf+6o8rjpLQGSB/7r%0AD08AKQNpDFfRoKMDYwWNzSP1ODvzqkxPtC9VRR4n9WSGRTYj/zpeO4OCRQDE5p9xcefK/VaxuTK0%0A3CuKbxitlbAqAGWATrFeRGhuvgai03A4hxlYjzbz45IWMDlN7XJBPTKoDTOxBIxcUdM5xE00qacp%0Ah3sf6nT2EyMkSVh8mLauy3SFJIaWMYTWoN+1Q0+dTdc2zPuAp6umTaMuoRms0Oqc25QyY+Oatm4I%0ANrQKR4XWIV+fnXgSRtGxebcYGjOv8RDMOQM5wwYZoQmGYBelzhxYbbGpEzgsKPgq4ItfB62hHHtc%0AO5xSDCiX6xrD2dtRsPsDfT8OHIMrzn0jnugBx77VzHouMLq76Hh4JJmfRUubJmd/VjxyIvr30K+q%0A/9y/9EcA/ryZ/ZKI/nkA/zUR/bNm9u5X/OxfBvCXAeBL51G/rJf1sl7Wy/r+6zfeyInoXwfwrwD4%0Ai+aPDjPbge6CY2b/ExH9fQD/NID/8Y//vJn9DQB/AwB+73f+nNXAmyYtyDCfbCnnqL6M+MRImOow%0AgKBao0JPwkhepbB2CiDQcXGLSkwD2zQ2KNWJqSUCOVSwXBjZTYEIFGotaYKgRehsh8w6HBSpRERB%0Az+pslmnSUw/HP5eE62OvEsq6oHmFVJrhODSUrUtesDx2dkler8gXhzbevods7uNh3IUsADitIKe5%0A8dZAlsG5/7zwBezh0a0IxNOOqF1Rdq+UkUfXC9M7bk8ICOa+3bE7fisXGfAxQCcrVUoz+eeUOG7W%0A8cQhpkSaEERigL2KXzKFmtCsoJxmGuM8MvV0FsuzdbZBrWs1OiMWPsF4JxzdzBWMpyrIP/ShLUQx%0AnBlO7EFeGY4qYbsXmFdophlEFYThsWGBtysDOHVjOqCwZ6C87e9xfcgQZ2ekZYGtGdb8czWeAdN1%0AsoEICO+OnPOM2Ws2YYajdIHPgGlSCn9vEYmYPSkT8iDSyfqhnr41PGxYZFaPOUS9Dq349zSdlTYh%0Avr+1bsc7BH8sfOquJhsH2q1/AVfyYjDEKL4fTKDMWBx/VqRpqVsLWtyDjBqWvjwVxrKE3xJMweWC%0Aw9+zEKGm0RkrapumWZc8Iu/Wk7GYwkRwH/RiHHPAIwIJg7jJZmmMUIky8QdMvY9dv9FGTkT/MoB/%0AB8C/aGa309d/BOBbM2tE9PsA/ikA/+ev+31mhup+vqgtgMpza1GEwcMLWFJsJL1tOcv1Mf2ajWNT%0AJkLc2MY2DxYzwiWPKppNKwAwTdm1MjDgBNTpYlZLXIxEHJitWac3DepWIsahsw2PC7UZmuOhuixI%0A48YijvY2QVBp0tuOalMFuFyQPPpr1YTi1gF6K1Bv9Zf8OqLZcgasCtij3CU9dGk6AKsJicfQ5wHw%0AGC80GXNiaDlwlB1tPEdJY47AyzLjtoQ7VgKAVRGJo9amtJn6w3LA2rVUmAcqFCuQPNpdCSm7WUEZ%0AtDM9oD7YTovL3G3MDkrHvf1cqA9USfK0r7fTsE2HT/oYVk9/744X968nyWFGlq8Zqx97eS5gh1yO%0Ao6BWhfpNLzKPkdqcyaAVYHOl4JsDW+6zkiVdsH4x7Bz6kLANuudCoaGwgum1fVqEE3WNdEI5INTW%0AsA/8vbaAVpacw/aC7GQSxpNKyCxISw7M9/zKCTm+QMwzuIUnSUHbDHkAtM9Dxh53WQJyS5nDfTCx%0AhGL02MsMqWgV6gN0E0LiPJ0VmcJPnJaEMrz4lU60RIYkrzraKfqxVdQ2DbiKKvQYs6ZZEJgRlnEP%0As/SJvB/8Wgu229CAEJZ1DD4/GOFgHZs6OAgDIhwPvu+zfu1GTkR/C8C/BOC3iOinAP4aOktlBfB3%0A/CL5u2b2VwD8CwD+OnXaiAL4K2b27fd+Vy/rZb2sl/WyPnp9DGvlL/2KL//NP+F7/zaAv/1934SZ%0AobhpjaidqQtRFTUDLFrCPKf4J8J9tNP+2BMwljGhp2k8bqchKthmRQ5F0wJ49cYt5l04NkO5j+l7%0ADZ6bapmCB7UThECodiBHuGwK61nSFtV9Ow7YvVeOx/WC6myS2qa8JKcFnAU3r0xKU6jbzdatYvOK%0AoSHFwI1FQqF6HITV1aPr5QJrKQQuKT1CvAqvBwPx85fwZ0nrivXqoiEWHEfF7lBYtYphfJ4fM/gy%0AKJYF6tW1EYePdK0TDiFWFNOo0Pd6dPURAKtHDDtrS2h10OEs2uPaGtSnV6W03m57lXbsO/Z7P0Z5%0ASaf0mBaJ5drqjPiCd0FRVn5YlUalLhQRdIYStsX5wcKqdimMcpD7tgNVt2AZVW0YycLUFpjTQvWd%0AoPjwa0srxOGu5aHTGXVUfJVjQIgMYFAx64QtipY43n1SPtk7WhX35qlXICyjus5tepifYDFiwRKW%0AtBnLkmNY3LuZ0drSCeI8LZrfomrxHvt/rRtGAeAlR4xazml+3Qi1DTGYBr10O3bo8HJfM0hT0PmI%0AMYfep7hI4hTeR6YEGmQA1WDplFpRd4S1MxHFvlMVwWYRZuwDPcGEMQWu7PUsgcuSJgSzTgIDrzko%0AvASOdCmpilrHPvNnNOz8U1tmaGXgYC14smSzdTTQVO21FmpKIXyQjn2ONet80oHB4YMbc2CWZi2w%0Aa7RulD9U3pklfLzLcUfzHL4MnXhiYix+ATbh4E5zEhgMpYwYtaneIlVUpxweTzdkV/Ht+45teFVr%0ACTjgcSUslwuc+o37tke7V446VYDu1N4/L4OHkrQh6IZpfQTnS0ArSR5ANKPaBv4qy4KHS9+8H774%0AEq8+7+6Haorn52eIUy4rFDU8lgXskE9TnUrBWuPiLLV02Tm6uT8RwvnS6mRIGCEgttZmzqTJmb10%0AgtXg59E36VZrKPdYJl8b5ygSZ04A/SYX5qDtdde+wTiqoR5WWJyXdoIBAYl2fn3IME3Ins253w2H%0A4+d8KGgoWdsOC065RBzcnTJy6udnQYZc5jVumUMZq5kmxGbTxZMLTZ2EWegkTDvLpTpHHTa/D2on%0A1gnH781ZQqWYsvQU+9PvDoTylNMJtUiLV5vqzW5MNi6K1u+P8TNJI4CB8gz4oFNBI+sa85RSyoRS%0AYCi1DueFzlEfBZgqbKSPsMFsbHkMnBxUJ7OmE8KGYjjlhOQbcasVY2DQmFAiFvDD+VttCCoqsZwi%0A6Vpc3x1pG8UJoQzs/WjYRt7n92CtfLwG9GW9rJf1sl7WJ7k+jYociEcKmUUlBLVTaDDCQbj7TfiP%0AacKYCgpn548OCIMiHNfMgi3QU7O92kONtkpRgaZR2RgxivspWNsB5y/nJDHUTMIhuGDQySJU3T7m%0ADKcMX+cW0+9WCtII5m0Nx+guckb1wOAGQ06CnMbnVzd26cO3Iai5HQ3m7BQ7GHT34ehOwbogE3C6%0AYBEX+9CKOgQ5ZGEEtFwuuHriy/XhGp4kRQ28ELKMtHtABvyFNgU2pfbkFPThXxleIYSAm9IqMJ7V%0ANjHDdJiZtWATqVEEVNdaZyoQ0RS0sIBotsiqUyx0blKZOHzeG9VIpwd6NTVdqm36w2AW3urynv79%0AszpnmkHIKZu/N6+4xCB+LooYksMx6QjUA2oKHcStdwcOt0M+0gULDDJEapKiPTdNM/KQJ8OL+j/6%0A9xMQEADckGp0atOwLIER6lc+i/L45JXSOVhRCRPm/cUUB0lVAx7VqtM//hS2rNaP3yAWHFsNpsy+%0AlQm/YcawJZlJSyLT38TMYFqDWQWanvF7U1QbXfHEfiSl3l0AIEwrZeUMzQoa8YU54XDIqYLDzwag%0AMOaq9ZjXUSuwUmYiFBPUX1eygN2kzRKHfqXvd+MYVQydwA8v6o179BHgupHZi8yWxQht3EzE4Up4%0AvpiYCT3zs68zxtQP1mTDzFa5deEPOmuFzELkUIqitik7HhBKThKmUSIcF73WOlPVq0HZwki+m0U5%0Ac4IsMv3YJoZnitgI+bJAuROCnm+3fjHQoCwC7PgeMgVN0QQf/N7VN/tja9hc/bm3G9Y1gx6mJHk4%0AExKnYCSklGNUcXt+wtOtSwGaKSpOfu45T9aJWjBKbvcb9hNrZOypy7oG/AI2ND3mSOSDB7cFbat9%0AEH/VgpbIrCBntjAIpobirXutbUIwJ79nUY09jsAIEa/H4Q3XOgNFyAURZhFAiMHJmTInzAF/sClI%0Aa1BPl8SAzw6WRaCuiq2Fw/+8tsnyK61C3WqhvlFkyUivhts7v9AAACAASURBVBvfCrv6sRCB0VCT%0AteksqBaiuO57MPBiAycOcVRTDix6WTIuQwzG6cS+stOGMhwOfWNKZ9MwcugB3Y0wmDIIGBNM8V6I%0AtIvkhve/Go77MV4m4E4SoC7jvtO471NeMBwJmKXTeYcwladiVpjCvKwhRyyh8HKCFC0gm8yC9HCd%0AFgDM0JGDUBTqMGarGp/3qBp5vkkES1qQxjUqDRrOCRninwXpFFqjOlAeUJ6hM7966PCr1wu08rJe%0A1st6WT/w9WlU5ETgqz+pKoHaGEKcxlp2sqE1nFgrNAUW3pANrqg2m08qktMgyzCrc42KgdlFQDRf%0AJrw8MEU8LHMAxLBp2qUa9rpE43/eulIOoRMRRZRXIsbilTMTxevlZXq+1OcDT09PwRYAJ5iNyneP%0AoNyqjK34z9QMGpadreG+exLMs2HJQC2D336NAOK0XMLbfdvuIYpQQ6TaNNKu/BgtbrOQJ5d64F56%0AJfm0PwH+Hpc87RFKBZZlQEkH9v2ADdOsZh9Ub+N011pnhWa1s4YAsCjEv18SO2tpKJdsxqOB0Rya%0A6f4zk6kyYALVhlrbiYvMJ8htWsfSyScnSUIa1blRsG/KfgDWQM5IYRDyqFAXibSlVhmtDvm4hAfM%0AoYjOhG4NWDk6u3V9BXjl3PiOUvvx1rpDfYip0iL0G2Sze00CKCEP/3lodJB5XYNFIZIQaVzGURnW%0A2sCC6NpGHBvQQ5JHrqGZzXB0nqZR2iYRQbl1S/uRblUayohlrJP7nlKe9y2fq3sLS9llXUEAqp+7%0Aonqy1BUYBl87g8OCmMImAx4R2c8PdaFQGjoVxpA96G6oGEPcFl74R21xTaxLwpoNSxqS/QLOznS5%0AEMhtkpXbh6jASLAygg1P/+9RZn8SGzkxheEPtwwapPt2kkrqmVaIgBmIJVRVrXWznOoMATQNPJTT%0AFDYYMNvQzkPo388AmMEDiybE5qlVp29KAw6nFzFaMG6SUKjmhJ0/MsQbjSEnD/S4UEnCyTCzYBmQ%0AxZJweBu23Uv3qRgmUGzYvA199/422JKgdEEdifYkIVTSTHBIHuUo2La3YaglckVenZ3ChOafC2XS%0AOolk+qlIZzQMT6Gj3LH5BrIdOzZXeTaUUCdW1XAcZGHs7hPTrOIoJURAaiUCKyRN3pq12cYSCkzj%0Aw4Aj4j2DuKGGmILiwSsscwPR0wbPEliyQtGgJ3rZ7GwZmMUCUUAoSSTmI22v2J8HrZAhQtFuEwh5%0AXK+KKQgyiwenMQKLzpoDf8VhwDuF0eQcJvcXNy1AHcdobv5mLeZGAMIbRYmBCiQ+3fYDywZFVK6q%0AnvzIDcdguYCxLIQ8ckbXPKEROwLWg84Ht9AU2CnVwMvJfMYx7kmaMWrUJq6OhUJ9Cqa41zuqPIyt%0Autp0+Obse4kNv4FRhhCwdui0nxMZYyakRaJooiR9Ex/nBRLQSrEWLJtqCW14kAsFNAJOMFHAN++U%0AMtI64FIDhsiNhpIYgJB77QAkOo3UvofC8wVaeVkv62W9rB/4+iQqchCB3R6S1KIi5zY9qdEsosu6%0AtDemEVGpB0czSqnJKEkpRRVctU1GAs3ZKsxAptF+8cm90AyR6KGNRuITRBtGuasm0Uam1FvzIbdt%0AjHAWzCLgAbOYYsz+Lhl4cHGNbsBtDJJg0FJR/bkr1zVSkCS14GjvewmYo7KFlLxSikd2hXo8mLfq%0AiyAnj3ejgnukyjPE+bfEOQQLxoz0oOBlDMwaSp0V+ZjEU0ozsZxbNFZFT77TKGhtwiGKySIREaTR%0A3lqanudGwZsvxxGRetooYJb+uyy6ADWOWSmdBmwApiUrpe4dcooiC7aFWYhahGleU5QiwLduirr5%0AeyfGKgtkiH3ahAUVGq+hRiHdB6WQyHdTEr/Wm0EPxe3Wr6P9HSE/+rlIB6pO9hOiE21R7XUff79u%0AwN1idyTx2PQMOkpB2ccw/hSTZ5OJxdKFVcNeosM9gwEzmWDaNK63vCxR9Ve0IRHxYy/TqoIJEh1v%0Aw+aWHZROcITZSVvQAB/gNyLky4qRMnZUjVhFM55xdrXFAFqEQgiIhGCwIHXr7LGXVFXszgQ7qmH3%0ADqi0LsADAJULml9gxXpTmTCGnxSiMU6GQWnv29Zgpygsj1JfJ2z7Q4x6a8HIsNhZ6cww0DPMgrix%0AevbEpAISU+BNVtsUSTDPG6hNYj5k4uAKQ1GNTZbTnL5j3lswrUAZN2MDR7vY0MYFsaQudnGATZkg%0AF/e1WDOOod4i4MG//uXXV3zluY07GfZf+AX8zNi31sMxAPByiZxNWRbYPja2gs1v5sMaeFARbQ0D%0ALK0EU0ZzrI+yQtaxSxnawBZVUIuHZ+gRZvdIglwFi8NPTVswFyRPepaZhtk+sUJp+MzUUGMaVTAr%0AbFzQ1MI+lBqHFasIgV0E06rN2DOaoQmSGZJ6SEA/9xpirlanXS1JjlafKS4jEDEIGu29nozV0CaL%0AAicfElZGG2nthZBcLZvTCuFrUCm1WUBRLJPd0uXKk90xYB1qJxorCEaC6pvsfi+oz/5ZLoqoAiiF%0ACpmkTu8PNvCgTUDA1YLmh5MQ5rjvMUcAKB6iTBQUx5QWwCgUoKaIh2KrNRS3cOfx/rkmPkBGYBvQ%0ASH9YhOd+ygF7oDWQXwcmp8xNOj0Qm6Ju/fostSGXGlm9ezG0MWejFDcugftMDQBnhgyIaJGI+OOU%0AYSzxINBjbuoGioeFMYWqlomB4fvC7tMyHtCn999OpmydTjrgq4nXN1MEleqFtfKyXtbLeln/+KxP%0AoiI3A8oYClbEAAcVGORxalOIQSfbNGabQ0QiEE8LTbDOFtUsAlU7FTZqsRMjAS54GFxXiTAIETkN%0A3CwggEUkhkm9g5hDVBBFVWiH4tHfi1iHVAAgZ8brL3sV/ud+/8eQr78EALz6w3+A/RdvAQC6Fxy1%0A4u3zGwBAuwvMoZW9FRwj5fs4sHkLfisGFa/g6QHWplVtawmDOHvUA7vb6IoZ9n10LQIdFSWlsEgl%0AEVRWsFfYJi0GRVwt0nNqOyLCjcQiIahiVuSg1qt1jKCICvLPst1rsD6WVcISVrX0WLZ+wMFBJu4D%0ApDEYYyTU0TXBIHwSZYyKxxTkVSSTV06jWlZgln8WkvFeR43ukaFexbYy+cpCF5BN699WNRhEQnla%0AntKEeegUa2hEUWEZGEQSkXYNDTYiwqoGIyJdDMxexdYNFkwqC7dErYZWjynZLyfvk5MPSq9A/fMm%0AiRQikw4NjeGnnY4LYOA84+GCaQKNroNIEOHahq6NGPfqScgnIljivtWZnW0Iy43zum93PN1vATeq%0AcpyLvE5PFWFCyqcOboSYCD5kvtWG6t3ktjXc/Z7YD4R4Dpxj3xAk8IDxUKA2O5V+Tscx1oib7MEl%0AiOPdAuJqGHPtya369euT2MgBQhseCCejLDoD2HaaOJ/8VJg0PKzVxUGjde12nLM90dP3RUrMqcNh%0At+wMgY+daGfCGCNrhkY+4vW6II/YuH2PFrx5Mslol+tRA/dbRAI7Tznj4qlA8vVnwI88ZOP//QZZ%0A+vvNGbg8pKDtvX9+B/U2cisaSSWltcDIjwLUfbImEOq63C9a9ni4/QZ7HmKT6wgewnEYhrk4LStW%0AP0hLFshC0DQteQduUNqB4oZMqiVYNlo1koOKHdF2SqKOYw88lzSMxVoruHvrrCaRNg/U6WFNhIFB%0A1HpAbLbOYJq2x0xIV4/ren3FMrD3VsPqVrXBiEPoZHWKk0wtPHSEM9KYHdS5kfd/H9dwgipNPNgk%0AWFbdy8aLlnNo5mTR9n8dghwMaGPQXVPMbfRooXKVBOTrYCllGPfP1QND/VyVvUcPDoiQEOZStKQ5%0AWzLEA7I/+Py1czcdH0rFahoCNgLm/UmzTlJY/EVZ0AaNFR2eGLFzlGRaRrcGdsbT/8/eu8PauiRp%0AQl9EZP5r7fO4Vd1VI9FNIw0GDmC0McJDGmFhICEcHg4GiMEA4WCBkEAajTngIEAgRiMMXiYGEu5g%0AgBASYww4gBg03Ux3VVfdW+ecvddaf2ZEYGRmRJ6i6Xtv94BOqXdKt+rcc/dej/+Rf8QX38M0lddq%0APbzoXZOieNM7bo8HyjkZWyZo5/gs5bjihz/4EQDgeHoXhmdADwOubg1+z5lb646JZOF2Gs5l+GYF%0AC+RmllDuknsUBL2dOL2jr4Ki6WD0AEA/IzbPnMA1C9CYQTkFDPc9PLO+kI2cKA4Q2Dez+ZSuem+R%0AVcjkn+Hd4YHko1Jeez8jvZDH5jxvbPIYxFEhmCx/bAZL0hF7b/MzAOwbR5kMl+uoon/4ox8uLyt8%0A+vk3uE3HvdY6uErgrKoabnxnKWEe9HDDx68/jb//2z/HMR0WH7/ze/j6Zz8DMKvTUpcFO7Q/YvNW%0AlgiINvGoeIiAtZO01iI7FEIotUZk1aM90D7Oqu7S0OcLnA8Hz1xSEY2ZANsY5OjE68/HPQZrk8A3%0A3scteLJqDboeomyhiq11qA7DP74gsEZyid8/9RGFHJPF8AhISujj7CO4e23STDFIk+OIjby+eYPr%0ApO9BFXgZMXmPxx1mPe4dA8XmS4T0lecLllTvfPRQ1Y5R4uIoMwzbDQlE5To2pTVI3AqFzW4AngN7%0AxogKE8sd33V1gDwepAC0GfpjbupHicYCnudedeywkfNJiOuAmeHLw3sbkBJz3EMghrmjIzejMNpi%0Azu9FFB0cSwmHR2WPOLZujs6EY7pyUpEceltDg8bvryDl5oq+dl+yKNI6Kxr3aOR99/7/+IK1Qfw6%0AA3XG3DmAx3zWkW/qTWc0o6AWujNk8dA5YyGdDD7nTNoVvggP7Q52xbkeDG4odc10zhhI8znC1gFA%0AaoVMtW1hjocrtiL029YrRv66Xtfrel2/4uvLqMhBoFmRG3tUnkMdNys0CHil3QOQFbQK3YLMaeJx%0Ai8yfDAOA05+E01sB4iBeT3kCsWGZ1hiQOClSsCEMvPtqBBP/+Dd/E2UZB5njrun1sXcLIAps8XG2%0AVO61jp/+/sjeKHD86O2o9D/8rZ/g64/Da6X1MfG+T+HR88tLWJ7y5ZptOBnMV4Ctoz9WRR6iO5Qr%0AAW9KhEqbdpyTxoXHCZutbgejTDiEe4NNCAL3E0Yv0e72fgYc4uzpvUGIarFrC1vUy6WiPs2K/Kgw%0A78PTHKMAXlQzQg2miZmFok7Y10eHO6LSh0+Gx/qixBkATIzHrEq5aTR/5I7lVHLC0QxR4XdFOlop%0AILPNc1B2N5tIlJGBw+Mz+9Ya8+dYcviYIPDq4Z+Tvx/MGh6Qx04HjJaTspvpjxbzCbo46iUtUiMZ%0ACwqRdY1PjHv5DPHex+/wj4e/iLmNeLat8j4mLl1YkmbYe3QXleRz7HzeguKDRnv59a/G+5DjMa/3%0A7s8JSVqL5PkThj7nK8ypwCYSVLrE78A5rpHz4w1ff/wDAKOTfTutmUupuTc4bXtDhTpDVxgySXjc%0A02bWp6ZBg9Uz7ZArK8g0/IuUFLSgQ+6RaPU4e+wBl6cNEjSOecpu8vVt64vZyNfOypKOhUQaplnD%0APXDiyqCYkSj1cBsiZ8A56FJuiNaPWYI7PsIk5knwM7niMm+LNcQgQb742HgAoLLnTUcI7vVLV5wR%0AIDAGRqvlGrTK8Vr33lFn66ogfJiKwPa3foKXdyMQsn944NPiKKujd8VtAtjPH19wmyCeXK9o8/ve%0A74rnTxOyuTPajBHr/QA/rUHSW8gTTeUkoKdBJ+Sj5z28m6lWeFkYcQsq4u3ljtYloKlaMozBzNGX%0AV7dpDCWLCGodXPXLk0CWBFkcZIi2lqvEBW3EsK29jecpA4tnN8yhloEWo5YKmq6MzgU+/9yNcJ8h%0AD40e89yMa2plxXa1sdmuDbtTJq53BIZJm43CGLmvYanENTFOvW/OjNhW/j6BBtyBoW1YVEAQpSsh%0AMdTypnbIZw+IJSlkL7A1Z2o9eM0oFg8YZgZTj5mEWc+htVkO1zwpd0MLsXBph3NyzJn5M5OzFdih%0A2uERdXZDuc7N9/IWfoxCxY8D9Qdf4frjHwOYHvsvc9Zid7RlXaAGXfcUAA3VtYNCOcugwlj1GADQ%0AHGpe6YLbhwGfffPpD3B7HuZvhxzpGQ7C9WkUZvX6Fk4M9TzeNKm3zgU+Z0sOiSEyGXBd5mMiM+d0%0A2Vu08BrnojFgBRAmYYQSeLl5EjbXNfdd1iu08rpe1+t6Xb/i68uoyB3hLzDogMvXQ4JayPB4yokj%0AhD5FMhyVTEa7tFRdtqpqDNgk1JwWghgzh9JqfUZ1GR4dZb4IAJhmhQXDbVYcv/N//i7us6K9ffgY%0ALAjQbGuj3cup/k0bwGPI091D6Xh/6SvpDHY7YfP0NO143Due5/f8dDvx6dNoQ/X5JTwyHnfFbabS%0A3J8thjmGC+p9sGHsIpAnRqVRGbWueDlHxeIdKJdROZdyDd8TF4Fzxl21E6iXNTC7bJATB4PFe4PM%0Abua4VlyvUw1YOCvUGXgcY7yd7eAZgEsiMQxiMchiHmzwxVEKpF6g0wBMPc2pxhkbP3h2APelEu1J%0Ab4XAFVFVovtC2ADd2E+eH5KIUn1n+dmZaLI5ktGxi/TKGiQSx7VGVIIBoubRdYxi1DPlPV5x/L5v%0AatDwR7EDtKpo10jTYhIwdXBAhy0YFU4WcI5bWtcSA7rELUxTdZgEAg5lJgc92JQidq37PZpa6R7X%0ABzNQ2ok+r+Pbpxd8/Pmg1/aXl3FuMIgJ67iAKIy9wBaDdYdDKWG9kVA0vYSuhOtkX+m9o88quN/v%0A8AUZdcP7eeO9c4Vxga1OR2qEaLNULDZBKZdIG7oyY33JYoR2PmOBdlwRVsNeNBhqLIwex6KDdUE5%0A4XH2vdYXsZE7ECZOBA7lLDZP6soMdtn+ek2Sk4rKXkAQ0MJJncOXeSR4zwuYNFkE1OOGN3OYGeqC%0AY6oEFXLEwM32HI7bDE24nyduz2NT17a59GFM5WnjlK2b0ZjQFhX57HjMHZfVgCW9pxrT64c/8DBH%0Ak0kHfPsOhyyP5a29fwLqu0m7+tTh30yK4bPioXOz/vBTmHRcJ4QDZyjm+9cCmYyO+taAum5yR/fF%0AfxXIpeKYfuaXi4PnjU5MWH6Th1X44vIeB+pSIELDakHdJiNksVYISssGwZCR6QxaOGsBaHLShQnX%0Ay/gcb5+eQGB8ehm/f7tpGk+JZHHAkuERlLAHDZljprxvmwG6J24pnjMBt3zQb2rGBZzTZhkQ9yYl%0A5ZCIoyABPPz2BxF545dvxY07khZJCLm9O4M8WTYrNs195aBjUG6phwEXbQ05UdJAQfm9mARhckiT%0ALkj5IAmKpwh4nu/LcUBWzJ4Cp6/ruMGmO6a+dNRqeJkWA/dPdzyeP47fccMU9aKUEteRu2PZhqo3%0ApNXoZP1ELmwPdfdgP45jUavAJ60RD4NNfrjeTqhPtlkvAEoUVA5GvUzF7uUpmEylcMxw7vcTj+nD%0A/zCHPu44ZhFETwKfmI9JH58bwOXtdfOvT5gGoPT6/x70w1do5XW9rtf1un7F15dRkTtgYYFp0da4%0AbUk0xGGmRT7MnwBAXFDC5GomgMzKBMZRVWnnqBYNLfizzjVUh4RZ4S+xYKUc+pBBLavFgAPU83VZ%0AYlrtrp+1w4xh7jN+jqHRNFBYZpIDfSn4NMx1cXfFwxR9Dl3o/XvUt2P6fjCjrpYWofvB9XQ8PY9/%0AuT33sN09u6PZDXZbPigFmIOWchUcY+aD8qQxrXd48LOf3l5xffsmWmpGQkYgiwFNQU7fWUqIrHwj%0AcxQZUW9raOXkKWfbfDggBFkCi5LcaymMNz8YUNCf+fGPIVwgP/l6Hr9n2OR4G6dIzJmzfNnSpHyO%0AbAP1cYtBKrYEFyBhB3fLz2hIm+EEKdYvJdNjHQQMlWQ0bJsdM9HnFbm7Z63vCbs4Jalq+PUvD5et%0AA1DPSrvwrMpXZ5vsFCINzxvyFBGBEgoCD+V0+OLTltrVfYuHk7imIBbGdzZ0vfN7NIgJxNcgtkGO%0AqXYmwiQvQdg2wzHKDmRzcTEf4qD1kYGtazELkkOtksrfpxJhzfrC8Ehc77jWA+02Xuzl0zNaHx3r%0AxTVIGdIV93O87u32wGN1b+4jCawuwsSBsgKyAfiER006qO4UniRYEH3/+vqL2MjhWGDgmIyHbDil%0AzSBfHjWD6bDob+aRz2dcUdjDRc6NE3O2bFmMEcR+wEL0A6Fxjc/JONUtjZwsjHyw0ewAA03crsLh%0As8XS1mCwNNh3DzZbaxlDdqESQpL6dOCY9Chjg04lqLmhu0GDpveE45KKuCVRa63FDUhMuE5TIHkP%0A9Lmp6WnoTdHmhUdiIZy5PDmOt0scpLF5l1JxfTs2zHdfvYfUEk6Quns8S4nNZPzVvDiFw9HNR7jk%0API4yKJMrrZ56+rRzSTOv4uDlDscdcVIksREpBVVKwDRVaKooAS8CXRmKhBCckWp60bsNxfASMfUW%0AG2AVwaWkgddq1Vko9up9gyQIdEuPHzTDpQBFRAsO1CQfYiFzIsqwE9Da/ed7cr6P02ZUxVhPQXYO%0ASi5AIF2bJYG4RNDCCFtZVN0OWmZkaHFNETO2Fxs4+8o8daBNhXI/H6mQLvn5jXyEkcxjv3Zf5oLL%0A8QbXyaZiV/h9XFMFWUwZGpZmnSlxcXaLGQqcIOB4kAol5RKGYGgxKPB66J77S0EvvR4FP3hzBb0b%0A//5zUtyfpzlX47iHT7zg8VibN+FNXUKjEYW44ENqANZ8Z4vNc+LIqtWWOa5SfLOQwHder9DK63pd%0Ar+t1/YqvL6Qi9+CqoiOGNjBP/wWiGFIxKAcdyrDJOX1gtMASWnYJvwunrLYcHoM0PrCU+/BKg8e8%0ABpGEQeXAkDf7+g+lplTXNNgdw6ZzvjVGixoNoGrY4PZuERyrGJAMAKAe4GOwWZiAc5PbC9Hm1c2o%0A0+5WjgKaXYDZSwiCRnUyq1uhqG69D2govNsL47iMjqIcBWXJtIVDyn25HHh6Owc+4jA7sSLfhSzk%0A3MzbgNEpq69CmcAiNcstEqhpJP4wOLw3uEYhAxMNPx13jiGdmePl0+hafuo/RQHh4+QMt3uLypM5%0A05LUPO1arQe3333oFGj5nptGxXaRgqMklJQe+Za880G+Hi9LNi1P83oNGMD8MzgnEooccVxEJFg2%0AcIfIZgbryDg6s7TE3ToAHizneYxzUCokGEZuyz+fkilAClqDZhcE7sAlDN4wVEvREZj2iBl8NM3K%0A3QYEBgAoKcsn9ojGo+K4Hoo3l3mDng0n3eZHzmvHvI1BLMbbBmjlWVFjgpuJBnloUYS3Y2cecNs0%0AtBm/fSYkaN5QKnCZ98H59gAtTrj14PqrJVPlclxxjWE+o8HQphFdbxoiIFPHUqC5WUTlKRrOMruO%0AauGxZLvHw7esL2IjJwDHSkynxLfIKNglBIsLiDmFELsoQpXQ4MH2YBzhE+GsAE/XNrFU9x0En3/2%0A4nDxaNHO3oI+aI5oKblwPAi0n3EDExy4LnoRAdqTfkhIShkocwC1o98X/iNY7KpCx4olHe/lFg8V%0AKYLLdSji5HLA5w3QOwOTgTIwpf8nm8TZ4D0x1Ho9cJ0MlONyxKYMJCPiqIK6mCWTDneJ45p+Nu4O%0Am1jWoHGurERLn3HwJq4ZkXHhIEi6oS4lNl9PKRfcNhgdiJg5fZwQ8whHcF8JrpOlaFvzGYKYZDK5%0AGbz38KKv2wY4Nu+lZLWN3vq5n0oschDLZ7S5z9zw1ua9b+qEYF2I5PkpzDiOuolEPARNXYGVnWpG%0A+YDa1MgEpJcNCEMwN1la6vFdxpuuiLGkgslnzBwDc+LUug0VylWgy1eeFbqcN0XDt1sE8VBgchTc%0AceFJg8Udx7w/az3WR4EZELEkGwtoUHPWfc6wzuHjTSqQJTIjzgds13j/XdhFlwp65INzzMom9HlU%0A6HVF6xFkbsqtacQMFlKwr2LK4f0MIWAzR1n3HiH2JmEKvyW4gOaDzw4GX16hldf1ul7X6/pTt76M%0AitwdxfKJGHCI5sDdEdoNEFOIUMi3atMJrVtUWaXaZxaca+gCYayxuB8WRYnOGm4R9WH5AcgQHsuF%0AKKsP4mgOhCnSt1kEtLXq3lu2eMxYz1BrCp0RYU0dt9liXS4HwDOQmjtEPPi85IR6TNbK5QrYFA7d%0AdKvwKCp6LhJ/33sfw7ZlA+wIkQY8Xf6YS1Q8x3FE8rrTgI+Ci80M2aK41lBv+KzMys85U2kYUW46%0AHLvXNwmFl3w9JK1yt6rQPVNiBnd4nqoh1E62hyPgI9Ue/ihOCdeZZSQazKGtBf8atqX0uGZVS+ly%0ACON4XSILaGGwdAS2dAuOqP7YN1hwr7gcMSB0pRggMzGKpLWzuUeQM3NG01kiHgOSjONloHD9NABp%0AYQFlfNZQhIc4IfFFi25E+2MwV5aNAiTYFsQlxE3OPSP/2JL3L6PrGS/mEG8oy0MHDcLrvi2QeR+l%0ATGlcBxbHheK9FYYiFDoT1iRDEFKUR5Tf1xxx7pgpLDPKio5c9sDCeDNjKEd4z/i5UxoaLb9/D4aX%0A0PRAX6ljppFoBTeUdZLO7AiO+oRKS/ynQ0+C71dlf+tGTkR/BcA/BuAn7v4Pzr/7twD8CwB+On/s%0AX3f3/3r+t38NwD+PASD9K+7+33zbe7gZzo8jRMFRwgieTbbWlUJ1d7rhqElno/AsHy28L3wPHcfc%0AgMq1xPTbiLC8Z6luE3b3gT8uBg3sszZ1+b4MNk1i90vd1zwjvQjDLnRhgiyEGuImgSxc3244l6c1%0AA49z2XdieMcAoHJBOQR1qojYgDKVoaVcMeE8HPWR7TmXtLQ9ONgRfXpnrHACAsCz1RYILnW0uten%0Ap8gYHWyU8VqtNbBTXpBs4RWucNQpuBCjaIXVehwXM9o2jwLy9OsgQdif1lrRePk4bxFfjhTHIGl6%0AvggkATUY2sI2AZzT92WJkAAM9kl43/vwXZmUslMdPClp7Bwp50Vq7HfkvEF/nF7XNDYJ3j5nbJFE%0AKS5ybA81pLe3NiCiAMfPL3Vhbwqe54XrE3wxIlCSel7qZwAAIABJREFUDSSU/ihw1JrXoNrGqDCK%0A62JE2C1lXYHN49V7C+X0467gSqhTnegu4U2u0AxkYcQmy4WjACnE4SHjfWzRwQBijwehe08hHuc8%0Ai5DRdA6PmZPBhjo7mcpg2x7o6zyywJeRmmkwW4gQMBxjxDsuRXgtFWWphdVjJlFLQZ83njny4QhC%0AVYFNRZO2hjaPJTlloYQ89IUU7TbEUGYloNaVWfBd1nfZ9P8qgH/0D/n7f8fdf3v+szbxvx/APw3g%0AH5i/8+9R8Adf1+t6Xa/rdf1/sb61Inf3v0ZEf/Y7vt4/DuA/d/cHgP+DiP43AP8QgP/uj3wPVejL%0AeCKRHCjH4CyzXFeewfws419az6cpo0RWKfvw1HBbJiMcVVEpFE92h2FJfan4Z1XJsEbNyfjqf4mQ%0AvFVBVFIEir+37ulgZ4pCOTQpZaS0A4BIiSqWD8NU3oPrFTSTf4xKwAxcGC5nsAqq5H8DCDRft14u%0AyY3tCflw5ejmBQYcG/PCEPBTOQ7UMiryerzFMeXvRIy2hAwgMBl4HT+xoAsQMXhK/He+cus0B7FA%0AV4KtStVo+JusyuQouDyNg3G8OZIL3O95wJFVpCIhhMFwCvAKnTyCoI18E/QgOoVRkS/GkYMZoQ9w%0A9YCWKtcIdS5yoM5zxCQJ2Zh/HsZAlJAbyfY+6e6pMkaRwOJdzN/fgsa/eqr40Y9/EIPfn//sG9wX%0Af1k8LF6X2+b6LGskLEJRkRMPllUeSQMvP5rN9tdhAU2YKlaQBtMxHRTX90/3RBNOaEcsYRrhtNAQ%0AALrESD6uyeWlJCU6W6Xg7IxzFDZMFPCmukUnPQaUlG6Im1Jqh1bQESHHpNnhg1PCVUvFUY+oyA0a%0AXQdKMuKIepzH1jUi3Nx9cNc3V8iAbYpEshjMAqZxGM6XGXTeCTQr+BCkfYf1J8HI/2Ui+mcB/I8A%0A/lV3/xrA3w3gv99+5nfm3/3RyxV6T2hleV8/vf1hxmqRBGyg6oE/utmmDByUqoiGagafrbKfDb4w%0AV3qAZNHMLO1aMahdEde2UZyYKaEK4VC3McU9B9NkVJg5zDVTwitjgdZSjmCB6AWwaSh11CdcLsMD%0ARfgIzxgnAtDDM1m4JOZKhDoFPXa9bMZgHv2WVImLXm3ijOuCdhnqTgBMFW6zXWwFvt2BNKWo4j7s%0AhZdIgxOXp+o45kZcn65hT3veDS+39EYP2pdOL5zJBrq8O/D218f3P35w4NN9HK9Hu0OnZ3rYemPc%0ANBzQ1aSZLWiJEBs5E4I5oNCAxQDdLJAH1MCLTmgeuHg9DtSpqj3KFUVWkk5Gvbln200i43MFLJci%0ANziCkjo2pWXyxZDl+dPOdUjw/qsrfuO3fox3X43i5v/6nQv+4KfjXnl4xWNust4IvqxfzbCuyiHG%0AWlWHDnN7zw0wDqjmNbKnNhFtlsVcBiV0Ceu2hwfIo6BAkbjWnVvMnNwSbyeMB7otZlM5QunohcCR%0Adk9hewxhlPl+zTchGQZVNJKMHLF5Mwg+z1F/9MCrqVOqjYlig33z9u2YO23JT2XtL0B454+h3Txc%0AmpRW86E5DdMxWDzTSiHI2ms0Yw0FjONI476VT5tsoW9ff9yN/N8H8Bfn1/mLAP4ygH/u+7wAEf0F%0AAH8BAL568xbkwwXtvClebHgGn/c7ru9HGHE93gVtTThx7TG8Wh7YYyOnqDIIOsuiprl5mTTwGgZt%0A1cu4h3NgBqOoFreCafCiYzDkMYUduRZrEDRuKF8BxF5QlvxeEOpT4hobscgVtDBPOpCPCB3m+TOm%0Aiomz+kPGamkt0Dn4rOxRhQ814DwkcyNfF553GpxPAA5BX8fYOTY1YoKueDEckJqhwUIaHQmzo86b%0A8ThKKit7R50VfOuP8ACH15GBOSvca73gzZRQF/CCq1HVcV+Yr7Uo0CBZIYlM862gmnFUX+q2mWMt%0AMT4AYvQW0l94TS62acbIcZXpfAeUesSGS7M7mQcvnRCJRscVD0vL+C7d91GKM+yW8YP9ocAK1H48%0A4/byAWWGLJ+PF7TpDd/c0Cd3tqvEtd57Bh0cF4HMar73DreNLusOhO6gwHVZRXBQ64hyAM0+dALh%0Ak73dUyCDzXPspFh+/2T5M44MeBYIOgj3+e8P7TjXw4cJnfLPcR0XHkpmjM4yTMlcR/EVA17EcN00%0AoxuNPPYNYkSRxQLUiWnXyzGiEJd7IqVFwHgQZce2rhUCh7slu0OIYaFGLcGpl0pxLoZgdz3UHNcV%0AttIp/Nd3x8xvW38s+qG7/767q4++9j/CgE8A4HcB/D3bj/7W/Ls/7DX+Q3f/c+7+597M3L7X9bpe%0A1+t6Xd9//bEqciL6DXf/2/Nf/wkAf2P++b8C8J8S0b8N4DcB/H0A/odvez0Rwo9+NOh0j9uJX/xi%0ApdF8HTglCGlniRJwAAgBs6gq3DlUk3wc4dHh1KMS85QYALANfh20q0VSchasbCqpHEeLD2QAsGq2%0AQESBp9lIto3K9TSDtCWKaZlSoxtOahztsZKFH7YDIwFlfn8yR58Vl9jA3oCBMdv6GUa0nsQcbb9h%0AzAGaLBGORyXGfgB94tpglAkniFRIVF4Dmkhjn45lQNHPhv5hiJNu90dUbu3saNMDvN/SwAsuECro%0AM8mI9Aa00ZnRIbhPsyK73cCTxcGeIi0+8vJgH2BAkox8Y4QknmrQUL8SGbA8XGxU7Qsb7WZYzmYu%0AlJ1WIlajQlvVEyhtb8kByOdsvnXtESLebRSN87w4D5olJqNifsfbywt++vu/jw8fhhnYz/7ga3x8%0Antd7eYs2O4KOCzDZR11T+MKCZFjZA9AWrBV2hHncqM4XzEK/BDnN79H7UFfODvAom80zS0TIKfYT%0A4SMGDqOTbCsHgBjdU9D1fJ44VyqSDwgPGPe0TstoqKBcp5VzlTgR3aZkbFXkaoF/+45fd01FM1F0%0AQFIZstKCmOBu6JMx0npPCrRtrDSWmAkw85jBja87OrDVytdkMwmn5TN7VuRMFIlEZ8+uZX2+77K+%0AC/3wPwPw5wH8mIh+B8C/CeDPE9Fvj4+NvwngXwQAd/+fiei/BPC/YGxD/5IHUff/fbEQfvijGbTw%0AqMEh/ebrO84ZevB4BjAHcSwXSJnp21xjYOJmk960cNIWMnOlbKndNVALIY4h5NoJNChpqbiSSiEZ%0ALxegXBI2WB7a3tKtkVnABweNzN3QVlvpSceTxsC5NvIOlEU788E5xuSnC8UJNjOoLj4uUKdhTyWO%0A5Plh8rWgEY5jekgBS8VCFM5qsGWOrhVkK9n7ilIGXl0vRwxniRTODWbjvMDu0Pk+7aEZ2CGWLgqq%0A0er2ZoFZutNwa5w/2O+fcPtmXpJVYlio23BVqG/nDsG3dlP0hlCQdtVIX1fS4DUbaWgAhBHn182x%0AfK0BgFUwLarHxjh/p1hizGSJd3fPmDvmAe2sQaTDPuMyu69BGoIOZw7YtFporYV5oJeClnN6qBTY%0A3Bg6KKIFxzxg4bSGGjxun57kgHsDocWDaIW2jM/Iob+Ac9JYQUG7hY2iJ1w9SwmKJyOH1sQ56DXT%0AmCdVKTgXTDEPVGZz9oCfSJBfmJHzHe8B18EkIEUvgza44EpjDVjCOT+XA/HgYd2KgO28L11D1AOE%0AgFGdkapeHZAIMIarsmYK7mNuFwUox7Vb2ON3hCUecICF+ZhZmqfRVm5+2/ourJV/5g/56//4j/j5%0AvwTgL33nT/C6Xtfrel2v60+0vgxlJ4Cnp9m6VoH5UjQKvpkwy6M9x5CsPn0VFSa2aTVNs+tVIXe0%0AiAjDRlUbob2rwmSUZV7DPKreNaCkbI+JNVqkUhnX63LaMtx9Vqe3RwxWwIMksAYXBATU4LYNGBvQ%0Abunf0GeFWOsFa3Zw1IKuyNY99T3TPGhRGStEl0ihr959HJ+V6iKC4/qEslLWT6A9VhV6DBoNgFqe%0AcMzYt+vbNxFRJdXR9Rn3lwkZnQ6yNTA8Y7AlBLis7y4RQAsyyOSLWtfhyb2EJOros4Oxu28VGodf%0AB7OmxFcRSTBtVtqrIzHyqFyp8lbhWbIVxCBxeSx2w6ycSxRfo1qckBeBUJcZ11aJqWqKXYjm7y7K%0AZjalwgWLj6fw9NtHDU/+1hW0xEUyQ6SnCKg+vUHRVbkz1qFXeECCRBaq3mHrvCISOwwaqMeuhOXC%0A4MmDdSP4unaM4nW79skMWgwox2O2dr30z7rBBV91PXHBEpYJ+hzigitsS9AyaPp3bZRWLoxjXi9e%0Ay6RsDkbkCr4nocFaCWEZg2pW7j6Pqz0UtvBK9YCCeFOKD3olxf7CB0VJ7z7OM4B5n5d4rd00h4lH%0AFw2A2eK1hDRhE/boct09fuYqntbE9HewIv//YzkM7fFp/AszyjSNef/DI2AO/9BgwTB4BF4+xH0L%0A/7Xh5bz45vpAmXQ6kWNjCyTW5U6wYG0MD+uwCEAyWpwTZ+3FwpwJULS22iLNZAcdnPJFO3PPFtEo%0AsVXbTeMUYSNQCpLiyAKjE5t4LNk0nk6GpRbYZK1o5/gooE0ZCQJJCWWogwLiVxfAVqxWCVfJ3uLZ%0AhlIFgoLVO5vmf1NNiiUzh7rPvQ3lHhYzbW5+oujUUBcrgjl80nm7hn24Xs2foWjHoQq5LBx7eAza%0A5jmvcwOVkkEHnRU2NwllC2YLC6bB0nxP9qCbarfYzMwUfT5IxDnUjLZxfo0B373OkQ8PM2yy9vAo%0AjHMBjFY9rhsdrX5cY91zY7G9vc9ZDekjNgkBxzVJ1oaOICgWAosIuwJeNgwueYwt8V7rDCdPjrVr%0AzHqaW2D/vvu6o4W7p4vhMececjC4EPry0tdHMjqcYBMOYhMwrTlViYCRLo7r+xkt9+4CYofd58Pj%0A0XJsZQ6dGoguLc9X1yg09pPANDDrde8pI7QCA/9CnKPFmHL3gAsJA7Ja34XIgy8+KKlLc2FxjF2T%0AQn3UCpoPu++OkP8xWSuv63W9rtf1ur6c9UVU5ITBJAEmF/k6hyOVcW1zEm8Oe1lP+QdMF394864g%0ABwsPG04AoG0oyDk60A2O8HtDXwkmYujeYmINdEidnws9Sk81w+O2KkcdaTIA9NHCmtKbjhi4iICi%0AhaagE4V3ByvlhNuSOUCboKfPaiesYH/JpnR9M6ZksDThFMtwttDkNGO51kC35MDOEEO5szecK+7q%0A+YaPX8+K+nAwndDJ+ze7b/7WDgRMwgF5mVNa17KEh0wRhlzSrZuZg5NOnoo8VYvzNQzW1p8l2QYC%0AKFXoZON0UpxIn/OIJ2NGD66/BxxCNOAXm8fFhUBlceUFZbGXrAArmNcowpMJm8AENvw3QrVpvzS4%0Ayko9vEbg0YYY+cbE6vDecZ8iudvHO87HYsDMaEOMUKtQAup92QqBdwjB2rgOFlQBDpVt3zyGYASf%0AQiOyEn7cqgIqDClLeX1Cpn3rQwzn/DNT2hYrTR8UAN1a/MxBB9QVzVb3fEYJauYxXLZOEV6Mg9Ij%0AiQnHu/Evv/5bP8Ll7YGXnw39yfPXH6ErWLknK826Am3eVNVH24upRztz6C0sUSHb5rdEjjhGDIS/%0ACjHDl4Wur+Hp7KyFIUtZizRpM00WnWEQFYDhRX9QMvK+6/oiNnJsxlPDQW1urNxRj/Flr28kWs/b%0AQ9H7oLmxZIbgMBhC0IKIPTYZbR6bGYiCWmaPnmrIYnCyzZgnDzzDg9Ll3ge4jYFBBu2pK2y1wE1B%0A3QKfE65xcYjIFgG34W7qcRz2hHbzQSf7zEh/CwRd5jq6oCeMDT0EHuCgazqNtr1PzNoNWBmnQ1O2%0AvqNGRur9bKCVvH474TghnH7TFj7UnmZJmuZYqg5d7elG32NikCSMYEDi5UgGGxGhhKw/jwt1Ap8L%0AZnCgpCKxFA4TKleESpaxIQucgh5hAshAk47ImhAG95Je9LrJ7Q0Rh0cbAwQ04gZ3wUp85s1Z0EER%0AugAkro1CGbMpo1gJX3xrYdQlRRJL5zywBODdFJh89dUlvuPLs+JsCDgJyLAWIw4KHLbPyM7hKjiu%0AQ4KtbUOA5YhF1PL+AqEviT919Om+eDtvaFGMdJzWAkpUb+kUWiik/4w0JtP+iIdoc+CcD7dyFLyV%0A93hcbvNzZixi1442C62m51YEWeDYRQTryec6Qm7Y8p4Ij35CMqw2Lh4Tx307MjE8ocRKQU107xs8%0AmgWcMELJ6ltWLdN338lfoZXX9bpe1+v6FV9fREVORMEc4SLBqXTtQZqvh8RU3ehE+zhIvt4LfFVL%0AKGhuYWEJKdvAKWELJ9o8Jhy0BhWE0RdFeDNi2MqSfFLStKMs2UDAiKNr8Dkn3XQR2+tmxeKnfebH%0AHcY/BOyGr0aeLSL5ZxPtxfQoXSJFTViiWgIoKnLiAmFB74tTb9HCKAPCS85sIc2+FA4jVmKZTJzs%0AFnSTCizuu/r6H8A6Ej7aePqI7mN+yu14meUwiLc0F0XKpKGALv7tTHeiOfwsV4HNFvWMwTSASqEb%0AYKbocmS0A8GOsZoDrM8tL2gFqY/Q3iMHtVHn8oJTtil2JCQlFGgoiBMGThGOEnx2jJc3B97/2rsY%0A4B9PV9yXbw0EfQ2dDVEmynHg1344NBd/5u/6tbCwoJ8B+uEF54orIwspfCds8FfB8riHUnrTUEHv%0AHWXZvzqht023sFJuuqepnXCQBx6tZ5cG4GwNut6/d2BCKFolA9EZ6U1OlnoABz5+HASJn/7ez3D/%0A4R2/+IMhmnr+5kMMKLUr9Fxwp4H66rgQ+4QZYj8wOKxbcNKFcmhv7sm9ZyQDBXl9Bmi1icEW1MvM%0A+fvEEXEofARLx0k3I7PvXpF/MRv5UgoS0QY7KBa9RJhRJg7VuuB+W21rg6yTDsKjtdh0GBVpnZaO%0Aapu5HNgo2u7YbD12zMzctBTojJ+z+Pv1ZyFAKTfinGPPX1vtMSxbM/d4QAxfhvUQQghayIdHhG8Y%0A6npADVXYvDFNw4sCTNH2YzOKkVLGFD3gUNpeKyl3cMRDpSAhBCMDmWCFFcAolHMLFx3vSJHfycTZ%0AdjvygWpzY0v3lC0MwsK8jGbW5Phztrq0/Tw1g54KnwwFUU/lnVDg1eSAhz93MpECkgsiQ2K7xHl9%0A1nqgziCN4hJQkLnnQ1smVBOJ7xoMIJhuMwFKVQrxZw/qpT0mHiyfdbkJU5g4EeIim6EL62GhkEW9%0AZM/3KwAOXs8UKBR9efSzxpcnRdAq2QmB3qBCgTB8q4VDGNu1L/gaxIKDnuZ3AcrEn9vpKL6yBhje%0ALOYCZHkozAx9PdXUwy+/ezKBugge8yb6yc9+jo+3Z5yfxtym3R/xnV01VJ5kHuImId6U3h6hGMQ8%0AGGZRXSTbDEiHy0IcqthRiOV9PrII5p8Jea9hy/2VkkE1lbEwI4IGFEav0Mrrel2v63X96VlfREUO%0AIKpoyyJ8pP9kJ5MDBHbU2cZ1a8PRDUA5KpizMhlJI7MSM46afDyJ1/tppG9DabALov/b5Ppd0cPd%0A7YFGkw8rGpxRsxRFDJaJRnsuPCK7xsum3y2TpP0n5SCqaYtJOs9A2HB8ZMQgb7z4+v9kWlBJ+85t%0A1jYgC7eokEWSY97FsULhyIFwxoNGJVIrIF6CC+5KwPTH9pYMAQeS0cEM8uwUVoniUwod55g2T2sA%0AtOK6aHMJpGTDABQDWTKadqJryNXWDBeoHm5+UI5BtxzpNGddhwXDKpAtrW+JOJKmLlwGcwWjPW/n%0Aer88puSMTjq43cD4//D+yOE6F+Rgi2Vz1kt/kfPlhpdfVNxvY5D3/OElYDGqF9iEFd0pBuuqDZ+G%0AvT+kIrzMb4/7YOUcCwDIwS84q7rqhLpsZIG4JpyGB811DWgd+Gp1KibQZfXgPXz1hQU8P9etJzvN%0AlEE3DUYNPQzZ5BlcFkPNonI1SQ1BI4YuVhYRjlJAM5JNHCEOsjO9ZcBpKcvC4WXCwiH3pxnaHaw2%0AIN0Tt67Lkf47xNnxMRGE0wMelNHhaj2GywqJ96hS0gOGJQa934e28mVs5ERhE0qc8C+poyyvbaXY%0AJEUc16lMfDSH6rjI0WW0kguL3rwZht3twjNrtDtuaelKACDpTfFZyjp36GRqOD0ADIy++kZZc4sp%0AvGNYa0bWoiW7o48Xme/JcaKhCAaHtoapgRue46XGFNuBZCgwB04rR4EcSwCVmGt/KPpKl7cx1V8w%0AjwhnTiYD57KLVUfva2PYlI3dAOmB67s2qC1/mAU0YxgHBbSCTX0rgbKoDlA80syZ4ouNzMt1A20g%0Atcf/zJtqQS6CWjh803s7Qwnb7w02HzZyKYGj+0GYGQng6ijIeLzBU5obLieEYK0FO4g6YG1htjSM%0A1eZSU+hUYMJ6bupm6fEBSzvlounXQRSCsa4GNQ+fnrO12MiFy+Z/v+V8AoGDPz8egfs36+icYjIH%0ApYkTG6YtPi4OSPj9n9DHuNb7ywu03dHOKRxih70Mb3TxFhGLRie8Tg+WYzA3AODJGYxhjkcioFMW%0ACQV2MrDw9lPh07aXnWGzaNOKuCZPGZs5ANRC4LdPAf+5G2g+YEk1BEkQ3zbvNM1izj+jj2O/2FuD%0ABruOcRZQ6omLF5YoWg4RHMf4BxgP0eXB07TFeTRtIaC6m8f5rrAIytlKtW9dX8RGTiCUyxhkjuO5%0AhhCUu7pMT3FMnDACciSecs0esJabaeF0SAMS9+qeaTLknBxljCf5Gg6ZK5zD+iy5wJz4lVPfhn32%0AuXpzo4SpWVyEwD68y5uWNFVk3jX9sIVwHEcYgMmW5lJEolp2UFxowrwl2RhsKupaV8DTgGujmAPw%0AyIZsp6HPm+Fxf8FjFdTVIYeHxzKw+XYzBdb42fHC9nDeBpcDgPwlfDFCcBFpPWqb6RTn8QI8gNXx%0ACKA4LgwK6wDrGhRNPxU+n/s4GDxDC+qbgmspEElqXdcVZqHRHaAbvM33NI4ZiurQIACzcnXFarsG%0AUz6r4MjooTxfvFX0BmxpVAV8XHBZaTSnguZDmXbPd/IcnIoAl5mreb0AsjomzISguQESRzfI5pDH%0APDCPB9o3M7Pz6xfY87h2+u0+roX50UoVnLdP8xz1pNB58sXvxZNHzQDWMPrNBfzWcZkZr7VcQmWq%0A/QFfmZtF4FNL4idANVrZCIEuIuDC6LeJn58dMu81axpDYFKDzocFGoGmFkUtB5+YVXdU23tlibxW%0AiTj1KyyxzQgxCiKee1yX6xgTRRC1M2fHKUjkgDVCb77PsPMVI39dr+t1va5f8fVFVORDEDSfunCs%0AdBGIhFqNmMITW6QjCPwgHCtWyhUCXfbYw/sjH5U5BSZNHN4ItGAD9+HfHCINzafxMBAev7OxRtw7%0ADCsjNFmNToORsGdFLjjC3NPLwjXNrRTQc5oQnS3eT2qBE1BsqVkFsibbnSArcb1xMFuolqjgqZYU%0AjtAJs7AQB6kFxXN4eaVAY1WkvT3gU+gk3VGcUSIQdDMjC67AoILG8XKPqp2QTA2i4d2x1x1xjn6J%0A3RIjAeLAfIf38/rzqKTWmWMuWBbRZhkL5tD0zjgTY+/acdqJ6/tZMV44qkJvPa5DRoHNVtmUgipG%0AE00FRgU2ILM1b7CE+8aHG+9fS1RiRom5KnlU5M4MkhKfU+ffrfcJpgs84DqnYXcLAF4PlImJU63A%0A/QQt+mA32IzQ89sd7WVW+i8GfJrdzKc7eHZmtSnQTrSJ93cm0IRdoA10LOMnCUrv2R+hnAZjWabj%0AIZ9AB6M8zdnD2wtkVudyAPJ+YuxHhU6b59vG3LqQ47hOiiYYfm+4f5yW159ecCx/mPsjYBZuBl/d%0ATJPYA2AEnpCc6pghhWgMHEJAeMb/EUua4OXWAHSDaUOfYcMk+76RKmZygky//3KRsDZmNJSy7JC/%0Ae539ZWzk2DZA5OCTuOTwy1LB6OzhlCbe4bONIx/5eksy3zoiUMEJ8EUX8hJDLlcPJ0KIo1Te6NcW%0AGzntVDGmJDOSbzxjTZXzhE8ocDiBLLVYT6Wed4IuTvepaPcZwqqKMmPTygydXRggi8RN211xTldI%0ALgJaMwVPAympNTm+GKb7tlpXpuwcmZL+WBDYKsTT9xsW7z1+JWX14/guXNxzuOxJJcQm15ewltyH%0ARvP4WfLrd/iF5ueMP6/zuPIjlwJUEANW8SMoXQZFXdYBSDMqdB/e2n1sTNe3B8plydRrPvnct2k8%0AxUO/FEKZjpjlckCtoy38XA26UsTJUysgHMfC3IPuqIQwHyMRNHc85uZ5bz1591sMmjuCr60ejFCA%0Aamg03Aiqiragkuc7+vO8dh4KnuEftTPkXLOaEwjLCh+0xjVQboYSUYYeHG1xhyyTtfY599p1u1ZO%0ABZ7nIPT3Pi6/NtCT4N2PZnZrFxzTDbUAKLPoaATMv8blriB+gO4LNrHcZDfu+Ahlpu3P81tZ+oGz%0ANsA56YiEmDW5ZYbvXkSQW1y35AYWwxEqborXbtqS9w+CTXzYKudAV5Huh98DJH+FVl7X63pdr+tX%0AfH0xFXmwFYjDzMY9VWFOFgR+Lozjsj66oy9/E+84+IAtJZaewDL/UUqRAZVUfpkFBWzZoNoyFWID%0AoiXfKEmUE0Ij2ipKRvqjjISe9aQVMGT2lcIMWo68HTH06NqT7ig84qwAoAqoCMplVnxSoopeNqfA%0AMAg6wjs5bWzdECk+agTtm1FXfvwhnJnfnQ8JBohslrj+WR8JgJLGBbKo6LlIiC8UcVimlmodewUI%0AeYwooYKhbJ2fa7PhzVcZ/xd/TfhcWOYEi8ofYTPr2MKDfUBL+aqEe3jQEK7Ln4UE1rOiXgNVFwuW%0ACwvheDMj0K4FXR10nwK2h4eZGpDmWoREWWwmywBzcBnHlNG6BZtI4XHCumucV0ceI1cLNg21ZHu1%0Ajw88fvGC88OAIORUlPm9uDswYYeqgCwGSbuHfxCJgOCgRY/THt0J0+D5AJMuuwb4xpvSx7GMe1kE%0ATBx00dunW/i2l08MXelMd0ed09W3P37C8X5GEQrDbvP8fOiAMY4VkwgJ8V7vG+DnyA5uv6A8YbHR%0AOXp0kGo90pJGN5kq5jDNIorzWNjx5u2BH/3J6CY2AAAgAElEQVT6ewDAcSn49GkMhH/x4Rloq9PR%0AEGZBOQb7zJT44PdYX8hGnrJlZglpt8PRbVG48gKuR80bQDUBVBuxXHXl3zUN2hyAwKTgCOWcp+gR%0AcIcahWGO7/mOp69nAookpg+UVAd6BgKI6dwU142WH9PBkcdpI14gP8uiEoqEStMZgDB4wial1HBV%0AbNqCZucOULAuKvRclKp0MuwPg/bErNU95cgswQRgZ/CaHRwMmrllbobutijmEDjKOncl5xCfeUhx%0APtDcEHRPm26Pn+UobvDRYreYWeLaO5d3y5mk+UBd8Lm5hvGUEWWAg5fciClVtd4V571FpmRXhAPg%0A07VCdUEgFuwMLjV+/7iUCBupB4M7Ipyh3zp8ZY5yyVkPe+zkYw4wKaHbRm5k4wG/MPoi8fDK0gbY%0AvbKhBkxoxF86zkmXvP38A84PH2GTo36VirqYF57HmNQg8/3ELSBJ4RKU0fH+CJqekGTkp2ZYSJES%0AhZJtlFSow1Ths0KoKLh4KmbrY1KFv1Z4Hw8evjuuPxr38BtcgUm1tZugC0MnC+VUiYdiO3vMHtgp%0ADPHEOY43kSQ9loBRIaxrdGO0gOLvP3sQCKNMhlgV4Hq94P2vfTWO8VPBChw4e4c/1gO5pc4iEZ9B%0APV1F0/fAVl6hldf1ul7X6/oVX19IRY6NJ1yCW2tqW0tOkPnUKwXxJBfmjIiabf+y5uGzoW0c7cU0%0AIeoZ1Eq8z66GB0QM87Ja9K5ZoUIgZRp4AcFuMO1gLJaNgGpWqGy8pXGncAZC4AmhGCf/lJm3p6zD%0AKRVuUnljvWTqdtMGkTX4vWP1btoJNrnP3ofAIcQ25jHIKyiQY1XEDl6eJMpR0VofzOnFnbezR7Uq%0AhVF8MYi2KmfHYnLGNOCEraNS5KRehMM3W1wits22hPTRjX3+2us9eWThjL8mxM8xJNg8IApoRVmH%0AJe6sZNvN8MkWIyN9ObT3gPWuTwyZfO3jOHDMODYpBPcevueFklkFIpT5GUfRPSs0z3a+bpU6E6C9%0AxQDfPdOliCiu4+EFtPjKEhCbfrihTXOpxzcfBpQy/WiMHbrexxIO4T0+kDPUeBxCCgFZ4fgSIObP%0ArqllKse1hjZAXQMG7b0NP5qAv0qwQwoVXHkeSxXwTFJkvQHPU4h3Gur8vnRh9KOG8OZ+Jn9Bm8Yl%0AwiKboMfhuiLwgDq/Y9eOghIsJzbKPcAUif1t1yoTpKxzSujniecPQ1rb7oyX5+kB01p2PWbpBUTZ%0AZRERun/3SnytL2Mjdw+5mRmi/RleNItyV1I5531g08CUqy91nIGYccwb5aIEn9Qj9UdgfU4VNJWk%0ADIkISJJxwwaljDmwcBBC/EHO8TPCjB6tV5vmQxMzdIo2vFiF6Hqt9B0nRsAsrJsaElt6+UxhD5dD%0A5vjOwhwPAgLHLqmPHuIHbRkUwCTh275ee4mAzrOhru9eODJKuRI+c3VMRzCoalCtuANLKsmUrnXO%0AG+Dt2yG1AQ9ETqf1vGmOmvRJTr9nJopzP/wFs9V187A48O1GM+QcIT4cxjxm+YyXSqCScWdnPwMX%0Ab3ePz+Lmi9iCzoRjPYRPQp/BJ6gEIcGFJ62iWJwjB3BMiI9FUqRG+plRVpCidArOVuHiyEi107D4%0AreyMiqUurKiLCfXyDHwYG8nloRAHWlv3V0dbDxsOeziYeTCAO2hkhmLAJCwMWUEPTuOhg3F/3s+V%0Ax+nBuCLmYGFQN/THCmG5Q64H6mSHyJEydZHM0b3WGiZddDb0n09rjP4xrDVqOVDLBY/54L91wn0d%0Ay27h+e7C6baILIAOk8DuTRVsGl7yZT68Yq3LyP2zUJCksRo+vZzQc1wkl6carLL7o4eo8fFosHl/%0AXC6cgjEDkpC7D6P+6PUKrbyu1/W6Xtev+PoyKvItFUMorWOFJNI1wEh2iQMyn9jH5RqttrcGMQpo%0A5Sgp51ZYmCA179G2g3NwqUSDFx7Sak52iCP4pHYCvgZe9cgkDyrBVx7sBopg4YoSTBVgS/gRhPVq%0AP/vmf0Vp9jMl6ssUqaMFtAQg02toGxBqesi05li4TinHaJdXVcyI9tbRw0ZASNKrW5J1MqoEikqQ%0AWHJ4qYre1lCPomv45RSnEDrIYJAsdompBYvB3UPaLEVQ5/mWmXIOAM4cVZVqH7DLFgDcYzCVnjfu%0ADpsdgJSKcsyE9yIQOjKJiDhadUKJaL6DLxEf2G7AY7ZT5/MJs1EtHoXw9s0VZcJUfjJ4pTURxXVA%0Allx6AcEXW4sR7BuWgm62MalKfOfRhYzXYmfUGVJcTNAnBHE+v4D7okgZvKfdAG1WFeM8rLbfIwJO%0AWVDm9TXOwTYwFMExmVTMqd8QLrhchoGVuQVh4WEe4dqHAxWEUldVemyCPeA6z8tTPcLnhpWCj+8f%0AHUaj0/B64PL0Bu9+MBktfMRwueimZ9Ae0JsXwa3NRKEucd7hQHFG37yQAgNZUCDGEDj0RGpoS8jX%0AGrj1tLroGenWVHHOe/jxeGCdFnoqqPUy3z41F98HYfkyNnIAdWFqhcGRyZi5k8RJ2zI1yGz3UBy2%0AYsiIPpuqH0fi4ma0Tdg5FGbKBI3EcUI3D4OjHd01nXFxAJx0w2KPbINNEofHyP5brmoH1Q1eSOEM%0A4LExEFsScDa8V4g3CyfgfJwhjhIW1AU5/VJ/FZmANuhZAOAysOudJriYbmrDOW9835bHnixS2XND%0AXhe+QCf+3s8z3rP3FkAlba2ylBKYKRODqISfjVtCQ0O0NL+xpaKOK4XIiyabBwBaJyj1UMmeXYPZ%0A424Rp6c9HSq5NNRlHnYcIC5h0jYgpHVcBb6Z/S9KrHXDsifR3vF4mWCuNrx//wbv3g+DqO494CNK%0A8hUKcxxXZoq8VZGSeRN0gs2C5kdE2x1OqRSER/o6ToN9Gh/MX25RwICBhyUDxjQ31ocjCqIBY05o%0ABMAhi0lVR2E0N7mjFLyZjoOmijrPy1ELfvBufPfb7RGbF4jBx5wtHQdcMuTjUivqCukQwtN8EFxL%0ABS8H0V7g4eWjuE8o6/F7L+Af3PCmjPf0txfo5C8+d8JjF9gs10/eIuQMoCWaEkLXzJUFJDby4dmz%0AirzkCDLO2FvQThQH3hzDj51LzTGOPYIBBEpIuPcOmWooJ0/F6Str5XW9rtf1uv70rC+iInd3NFst%0A115x5FPPHDHxNU2/DAJF230cB9wN5zFlx5VQHuNZdX/0TWoM2GYZulq65jOrJhgOiCe4rw8BwJVg%0A5xIfJLSxszNIhvti3XyZI+S5W3QRw595VfFp8Qpkkvp482xp9TxDYHLUY9jyAihMKZfH5oFi2aU4%0AG6ggGSkVYSEsTjEI096yxTMLLuyIR9uGpe5hqcAuUTk6fBMtWVj4EvCZBzcXTp6xZoybWbIz1Ps2%0A/nHQSj8XTrfEOiq5NcgUt4BGTD0+l/WekEnv6dx4nuB6BDOKCRmszJwDVkewUcw4BWc4QDMV52yG%0A52fdnO4ouhZyj+qpI73JCRYdECOZEnAFbedSkPYO7BQDZcZM3AFGVNyCu1qH1gV/CGbEOwCgacdt%0A+pzDUlsgzLhcnub7MZxmFe0dcEeZHXOtFzxNps7DHrjM6vrN9QlPx6io2QB/TC+iUnBE0pSPUOT5%0ANQWE69P4nTdPFzxNaKU4wG2vyOeW5YQyOxB/PqG/+ym6zHe/8QZt5hV9OgWYhtBqFmn3IohjRKCs%0AujG1JBH1JtDZvqs5VsIPESIB62wdvGx/zwf04Bh0u2yCqM4Bz4IzzJ2QTqHMHNYav3LQirujzURs%0A2lVVrpHs7RtvbTdRIvBnlDUnDXWiVMFxmWq1x4nb9GI4T8dtTpWtN1BdFroFBAkGDZlHu7sMnuI9%0AF9XLSjBYmDh6HAJNSGRu5JvZk3GmaXfVVK96CmfIbaEE6L3DVVEXnqkalMGGDpmgq1DNwAejMHqC%0A6xalNzfl9T5FwBOaIWyp7uSBeZqnVe36nvHQ4vQO4ZoUS2wbMcziojfVaKdLrSMJfp0/4mCdkG2b%0AkVl4gLspfHnQFIHUZBhxkc1HxWJWAqK0F/aSOKknZKGtQbuhycT4pQa8MKCOZepG0PVw7zZuVAAk%0AFTJP6sBYO+5TRFUvR0AKDEJdDwI9gyLKbuD15DMPlgr5aOPX8Rb3UG16b5EHuatni9SogdwdPdSX%0ADOKcO7ka2jz2j/bAORlelyKQuRG3+w2/uI2N8HJ5GgEOa3ZyYdTl7dM7rvN4vXvzhHdvn+ZnIfg0%0AX7vRRlkSxv12D1jxwgVv63jP92/f4roeal2DtSJOaGXBkAV1mdDdPuH5mxNdBs3yEMG7d+NzvW9H%0AvP+jG2wC7lIcddKJ2T2ue1rxfWuvQSbnOhgL8zI4mq0HRAPrys9rsM64LzMx8rj3Wm+R1WvaETF3%0AyBkWk6AsD6K/k9AKEf0VIvoJEf2N7e/+CyL66/Ofv0lEf33+/Z8lotv23/6D7/xJXtfrel2v63X9%0AsdZ3qcj/KoB/F8B/sv7C3f+p9Wci+ssAfrH9/P/u7r/9vT6FO9pqv7ZUd+JksNjmJYEtzNfNE3Lp%0ADQaL4FMhBq/EHJZhfwvgLh3aR0v5UBsR4hgdAKHAOB0EaVbUpeagxcEh2yUtkMkWIMowXiYCKw3n%0AvPEfo2SijTe/ewTsXcew9l1CIYN1RVuVlaaIp/eGx3otSDg3sksMHokRnFfQkFxH5cvJnCBmlPg5%0AB4KT7TFEtCmpD4tW2roILrBl6L+lHaF7dAfuCGhgpGAfAZWM11gDVgRk482TmWS62YrWOFw8YZaQ%0ANRPl96KSAyemHHya5uQRY/i17A60Z5gFc0koSmp8LiLNYAZOBzsnGtfismbmutVWFAHdDhqJ9ZjM%0AmhCseST3kBsKZZJQAcGXtWDv0ZK7pXUBcwk7YgaCgdJ1MLdWeIZcOewwoBa87K/evY8hfW8dj8nI%0A8BOo9W0MhEkIdWkFaoX3CUu545jHom/XnnoPhtjT5QlkwDndPosJjvm1jodGpX+RA+/fDCfEKhfc%0AVqxgOeATBjvuLziev8HH+6jI8ZMOmdDnOz1AGJX+TTvukyEGMTz1ZAzx9JzQswPq4UWklNbQBgsi%0AhPuWHqYdPkNMvHeQE+6TUdPOR3aAnIwtI4t7SL3jMRGJQiU8a76PLOhbN3J3/2tE9Gf/sP9GA1z+%0AJwH8I9/jPf/QFYovVXDQsGSAuOuzrM0DSJtKQ7SObjr+CZtQD6aIwBFJXJVhb+YG3xLC0NbQWof6%0A2kBPiM6p/PUKnnjgwHTX5pvGXiNtZ75JYVDlgBEIDGxt1bKuVbVMz9k28rFBrt91WFdomyk/jxaT%0AfDKKBxlzQgCgxIu3kPoxFafPxQzr+BVmIDDX9PMmIYRlzUwuinPhySZiTsri8I9YGxZivjDUumsj%0AHfafYQfKnCIgkXiQrNcD1oa38GoHrQ3ex22xfkNVsz12T5YRSagmCSlCcQMss3uGGdl87f1mvL45%0AUJf9qFk8IKTs2auEfkq+P+VtZp4wKaiGEASwZNNsrfbyuF+Zo05AmfcEVYmbHr6JnpyiTlBKgZ32%0ADnBBXdcxM8qEfN68dbx5Q/H7C1Z6976itBSilcuR2Z5F0iyq1nzYEqFNcZBtyUdS6hbpKGARHEsZ%0AWwU+HxjcDlxnAfbmuOL9u18DADxdv8IxKXtar/DrhG/6A5fbRxwffgoAeNYPuP1ibKRFPdKVuPCw%0A4QXgB6FgCrZQBjMI85q0SbHFuA7aZMCY5RVWyFHm5s9I2iv7hAiXGK/3EINBOKBAd897yBA/78jk%0Ao++zk/9JMfJ/GMDvu/v/uv3d30tE/xOADwD+DXf/b7/tRXbnNm0dsgou8qDrOHEaywAxFBvEvO0C%0Atqz4RBGBzYNytSTQjHdv5gVMgsd8v3rvuD8Mj4lBPprCpyrLiLG401I4BqIj1Pn/Zu/tXnbbsvyg%0A3xhzzrXW837svc85VaequtJtE9IqMQihAwqCCHqjN4IXwVyICYFGiBdCLhT/Aq+EXAkNXhiQqNii%0AufAu4kUgCirBD1pBbZuupLqrq+qcvff7Ps9aa845hhdzzDHnbrtT56Q7sg95Z3HqvOd53+d51udc%0AY/7G76NTwEazEZUahckJ2+T+2KRDycVKU0t3bHtDRe2isyrW+dqlDn9rUfdAT2tF8rJsTF69ZwD0%0AXRh2PKrkE0CpMk3EwatQ4tGAVlWI1sERFxr7TxhALekUpEw+ezGmqDZpvNyOn1MYgbQxBH8QUWB/%0AJkGDT7YymRu55YJv5+Ckl1KGfzw+vD+61UHJtT1kZifLjrfL8HyPJTvnt8Tg285TAzilBBZFdlxf%0AnX7ZZPVjG7k/ZVXGSiMMjFzNMGvkkIzrgCcf7OZA2VeWgF3CyFMmbdkzkMbzkUSGH7tSCzNBuya6%0AC+dlvcOrh81eb4SCjuWHFNALGmZgs7hGkYp3z42KebvdsF8tSPo4ES3qbVkYadvw6qFN5A+XFcG2%0A5ZIWvLpv7oF396/x+OY7AID7x88RrKK4UUS2h82mBUF20H2r3MP7HwG3NqkfxwGx1b6QYO0ZpRfF%0ApfeNIqPPDYecqPlEpf6exe8vZvaKgogmxWnbNwCgWhE4NfsBtMPT4/goTP7xfnfbubD5rKB4z+1r%0ACDv/0BP5nwPw16b//iGAX1DVnxDRLwP4L4non1DVd7/3jUT0KwB+BQA+ff3qD7kZL+NlvIyX8Q/v%0A+PueyIkoAvhXAPxyf01VD6Dlnqnq/0hE/xeAfxTA//B736+qvwrgVwHgH/m572mHJEirY5iqMmiC%0APIcMY6KtDA9qJQGBRxRXqZ2cAZWhsEKQyS4VWLdWSazLiuMUx+Gue8HRRS2AMwFCHQkioTmNt8+i%0AiNCrbgFYBpbOOmhjzatlrtTbj3VabkVM6d1VLE6q47TDYKjmMkmLaGKHyPCHnjzTezXeIYUGb4w+%0ARC8kiA1qAQCKCN3W01hFnVHSTJzg3+MV/ZQ81KqPgan3lBgia9x3paKdMwAQHseYJxta1TlQbsLU%0AmQEMjxClsaKB1gHtqPoxqqooHS+vLZHIk2ESD3UljW+sJY/QXVjAN1pdOvvBFBGHF/JxDLVyjOM8%0AcvRtFKmucCUdHvkhJATScS6lAGf3KzkgvYrOA7IqIr5fUutQBJ8ntBTkjtlO1T2qOEvplg/fr7wd%0ASAaHrGnF9jqOFCkwit2fpQx6by4n9r3BEdd3z7i9bdX58/OO9U0r2uK24e4+4vF1g0e+/eYe8tTg%0AkHKtWMyUbrv/BJfPvt++7vu/hIdiK5tD8PbW/r6eV6RQ8GBQy/L6Fe5vbwAAl7f3+PLtDwEAX777%0AMW5H25aadxcFxrUiOUXzRA4F1TyDahSsxqZBjC6IEwGi358HoiVw1VKa91Do3vSLX7spLa4kvp0H%0AijHnnq9XpG2xz5oEjvjq4w9Tkf8LAP53Vf1Bf4GIvg3gp6paieiPA/glAP/3z/ogam8G0G4C9zci%0AnrjbMq2Jp/xNYFDrQkuzdji3DAqcCsaFnsXNc5pRktHsqNEKl05Vi+RpZ6fKMC7CaEyBBdQNtMJI%0AVW9fpGPCixNQTR/u7/kBX9t3CjPgTMTuNc5gx7hp2mMR9Ydg8/saplUOR5AiYKITSoUvj0HOY2JV%0AR4wJ6vhvXJPt+9RgdjgIkxJ3OhE0JlxgxMYRqP085ZV1R7qaCRr65B8mLHvAQm5zAHtwgCbcAFA3%0Augre/EMVh1P09/DWZfK8b/J1/3D/niK1BSqg9QSGpzR9wANPS8Jqzb/9tvsk2Z7I7e9SjOPBMS51%0AixQziGlpplHdnCvFMI7RmZGvXYp/w+1dW/ge192vA5HqvZlyns1LXsf+d/wcxI7RH8eOYFODnNol%0ABLjbLkjMWO7v/LxUo/ZJKX5emRl3Dw3m2JYL3gejMtYvnH4HFSQWvDFo5ee//xnw1JSZP/qNHyN4%0A/OIdDuPnX8qCvbTjsFfg2Tz23z89I0ZxwzNOr/B4aZ+7vbrg1aft4fHZ+0/w7v1PAQC34z1O2/a0%0AMO6NLhlSBELAs1Exb5UgNpGfFFF60/9UnO/twXMenlG6UGiQYYeEdTQ4Q4xIBj9VbsZs7Rwp/GYR%0AGRfC1xhfhX741wD8LQD/GBH9gIj+ov3qX8WHsAoA/LMA/mejI/7nAP4NVf3p196ql/EyXsbLeBlf%0AeXwV1sqf+wNe//O/z2u/BuDX/n42pAe06rzcJO/JN1VVZ1fE5H7Hc+Faerfe/juGZVQJEr0q4pJx%0APRv9sOYCCr0ib3Sw7rMQhVENNkmoKN3fW3JLf0XzPk+9O5vg26UBqCoj8TwuHonGNIyfQOT7XmTI%0ADyoTor0eKLTj4jQS8SZuAbmJ0izcCSE4/Y6n48hoS+/gzJEBp4iSx1oJBmUQmFLFmZGW5OeokDrb%0AQGpxBk1g+qAK9x95QETU7XCnAOWJrDFsTePwFFFSh9VEB+OFm9OUVz+RCb52BsDdKIqGp3RLgOrv%0AJ/O56JX7UGZi8jdJIU2rwWlFAPx/or82W+q32LnOSMFUIQuCq1SDXxNlot8QqJmhdUUhAoIxOtLl%0AEdtre89+YPniSwDA2x//GNcvv2i7cQ6DtaaczR7wLVWc5ZS21Vdwl/t7P/eJUlNbo7ExzuNwdWSe%0AUoWiCh4urVK/u3+F+4c7O5GCx0eDU9YNb5+aTzdzW9l+9mmrwu/+xC8AP2oriu3/+F1kq1av9yfe%0AStsXevtbONT8VOId3u2tIn5+fobqDSIGm+gz0mp0vnUHh+6ts+DeGqIpAvvZ/l4lg61Zmbhdu7XT%0AESsgxvKRkj0ZiypQbrudx4IV3TMmNE8WV2oO9W1jYpH/3NXCgQmrndPbMSEP/z+yVv5IhgKoffIk%0AgvS1nA7ckXhidwQaoQPMw1wKCbnmacIP7iAoOSMafa+cwZilwFmHFD1SZxLY10/wRKHgoQlF4Bgk%0A6qCTBSIUdJe7Bn84zTCXCUsnZ0Qwk/PTIzNKZ+MIhmKSAhDU+wWg6hztoPAkd2KeHOTI55kmODVG%0AgzTv5E6XIiHnlH+QmTkFVijqCBBA47d3v2lMpL9yiDsLtkkWtv1wNg8TTRmf7f0Om8xXrrIzUkRl%0AXAfTQ6khVL8HfuoPHGJnDsQYGoYLgLn4zSREzlIBN3pon5hUBjOqajWGhh3Mqb8xzmMYGLnRSPvD%0AdllSk/PbNss0sYo7LIr3YGo+HcrSyFAmiLE1zrM6/TKsQLClerjcuRqyTA56IIIYXg0GamW3dyhH%0AdugxrYuf4xCTq0/XsHhIxXk7sJ87Smcz1YxsOZ9BFJK7+yFwMVdEraUpWAGIZleVEgR5P3AYuwW/%0A/bv46d/6dQDA//bf/G3ET38BAPD6T93heG09s/sMvjQqIm8PuFkxdpxPqHnHcbQHwe32BQT2wIhX%0AcDCXRHmCWliIyoFa23xQyzEe9FqQc8atn6PlHnJpk/+pAbDAi8jJFbYxrs7wbffZeHDXWlzdDRrF%0ACTEhGV7OPFh7BKDWrzGD+/e+jJfxMl7Gy/hGj4+iIgfGIlVoPJ0EcLVcjGkSUmCIZTj40rzUglJl%0AMErSOuQWxOj8jkjkwcZLLcjdulVbRktvkq1xBdLFvnPFIe1w7SfBGs44M7z6EWRfHrNBPH1ZW054%0AgzLF0KpfAELBlXdEARFj551HjlbdeooJjVUIp+DLfpoMkYjhy7tAmLjurVqjCTXo0V1EY3mvU6p7%0AleJKNxFC4LFtIQTQ0i1P1ZuKUouvGoTUU83Bgw3S3qRjFUA6yDUThKLiJqEfcM2Zh2kWc2hGV93K%0AY0r/Waj5QgMAnRl6dKZHAXX/dRUEEfdjlyl9nTm6GhIYx6Wl5fSVYXCIjKgdnR7gRTF5HKB+EKMm%0AQ/3qFB4ABK/o2sppZrdI77VCpDSveTQeuZoxGa8J66sH+6OK2huqNQMQLCZKuRHjuJpp1pmRYlun%0AphChnYFSs1u3SilY7y+4f3Xv+3nyYceyOptF6onbuwbzHNcr9pt5cx+7C77SEiDlwG//4Eft7/7O%0AT/C//vW/CQD4jR/+XXznu+0Yffd7vwAxY7K6n4iP7cYL58Xv21wOlHrgqK3yPuUZZ2kqT7m9Ry2t%0AUtdyhZqiW1HQbwJFQXCb4xPvn955wlC6U8hiK7PlDg+vGr+dlwtiV3PSsClW0raC7veLDmZQlKFb%0AaClKtsKvFWf34SegL82+Tl3+cUzkihEHNUvxJ3YKTzdwwzX7hDMp16oCGnxpUqr6jZZFfUnMy4LV%0AZPVSC/hsr1ejKHbcMm4bgvkKnxqMWGmYp09yEzNFFX2RI9CGmdq+lCw+kbcbvk+4Ay9vcEznS47Q%0AgEbeGzgtgYbR1CRSUJVxvDCogAJ1z3FhAk2qxWaJ0H6MMUzHfjK4F/3gZ6XxUJp94tMSB8afFbXL%0AoWX4rCuG0q+xTAbTpDFPpjWmk1mG+x/rmLwpRJ8Y2PbFt58bcwQAlsvqN8XtdiAaRhz2wwUxqkDR%0AIZ45zzIUuyEg9MlQebBuVAfDgHV6qLRz4nTZIKgmB6+1+vtBcNUt8xA6xTQYUrYrDhN9cH/MAi5V%0Aw//R4tOMzkYPF7cE4JLaw+7R8OtPXuP9T9uEe337HtVw4rMWd8FMFHDfsdzASEtEMtikTfBtY7ZL%0Awv3FBEE542qmUXJk5B6mcL1C114MrZDnK35o18sTRVzv2gPiu7/wT+KP/fKfbsfiFz/Hu9yO3bvr%0AO7Dl7KVj8evjrAdy2XGaAvM8rzhym7zz+R7Hbj9f3+M0Gb+QgDpElBjL0iP/AvLjK6zmxMjLPU5t%0AxzItj1hffdZ+TisQDJq5XQdzjdqDnrpzKWQEp4BGTyTCs1slZ6fEAhO08jXsD1+glZfxMl7Gy/iG%0Aj4+iIleoBwXr1NgC8zACoiF3J5kF10NiDhCWZfWE91zFC6Yq6pFVS4oeLKxlJOGUfLYlbWfBnCdu%0AuwWnnooiHQ5ZwNKtazFMbqQ664I4oZVbvVqmEYbMZYJg2M2VYiiTfL0OaAG9Qdqr9cGhjjGOlYoM%0Ao6dZKDU3QRnmk+QScHgjrWQGPMh5sKV2HXsAACAASURBVIFCYBcgqfZGaed4q8NUjdFiMI1WF/5I%0AGdxxCJxjS/1/Hms2ynCFuvWsYoZZxK1bVXQYGklj2UzkGKj0gOxhd8shjkYiCKDhCcKKbi8O4ugw%0ACyYJEqEfQJhVAY3PmvxcmIOvBlUqTvSA6SkFSvUD7nicYKL+R4EJgQezSFUHZDOxZhjqMYMcx2ok%0AbReIlf2ynwhQrFs7Fp9++zUOE9X88Dd+Cz/6YYM5rrcbih3juDCop/qUjPdvv8BxM4HPuyfsxtz4%0A5NNPwN/+FgCg3m44vmzNRiKArSGb8+nw0XHb8f7Hb/H+fauQv//97+PuT/3j7bO+9X28/uO/BAC4%0AYcXxO23V8H5/BtX2ueGqiEtfbe/Y9ydvXh63Z+xn+9zb/iUOY6fcrk+4WqQTLwnpoa221/UBxVYw%0Ay+OGuzePuDemjerqmQaEe6StvS5Vh+YiKbpTH2ljhDmUBnFIVwFPIgpr8Gi/CrhpYFtZ4WuPj2Ii%0AB+DUPhJ49x6srqKTWgeFDepLXdAwphJtWDrVfoKnVHYafh0CcrxZObhJF6uAdXi35FJRbCI/bxnZ%0AcK+QLqBoF0EILpiotXW925c0OpvKmAL8+8uAB4Dh0qeTC6DkQf9r0IoO/wbA3eliSj5h1CpTBBz7%0AfjWVYF+DNye9bjoGGd8jJbtQqoU22NEWOLQhKu1BOv13F6jEOIIxOARfRjYfkWlfPHyiTdwO0zSz%0AFnvPgFPa+2wZrPDrQ6ugjJkQpDIofCLYO61Rm7CmnRYaOLgMjLrm0ibVydu+lwtSZ1rihJFTGBNx%0ACNNDuPnx9PMiOnoEJPAHgVZ19hBYPQc2xei9oRSaQraf15JPpzmmQH5NcFBXMXNgVLu1F92gZrKV%0AEaHn6cEQD5c7fP55gwqCCLKxW/jdM8hgkldvXoMMZnn68i1u79/j6YtGB3z/dEV3gry/3A2VKEc8%0A232T64nN8OPr9YZgRlX1bcXf/c0feGRjxYZw3ybJd/EZP/2t5pWyV8bTc5t8b9dnVxinIghHV5Je%0Acbu9QzkMI78946jGaNErZLHz9QjQvfVztgvCm9ft59evoDap0+Mdtu9+C68/+XY73geBf2rw255A%0A6A+1E9RdT6M6Jg7JqDJyFIQYtfeTQLjrGb5phVoRoTjGPDHlFnwdjPwFWnkZL+NlvIxv+PhoKnKv%0A0mQ0w9rS3CqsEEBWPTETatfOK3knOIbmO90bYJEZh3W2Ewdv2CVRZ3E03KIn1izG3bYnqFRw50uH%0AHac174QUZCKDAsLa/Z5lYhsoAJEPnBH7k7mQOjMmToqmGMY2QsOUttO76/DPci+OFH11wjyxOyaf%0AcDBPT3cCArsDn0BGEj2yfwtheGowj6T7vjrof6dSPcC3nMNxMUwRbqzsfirNyrFXHM2nhbtNIg02%0ATIOl5pqke/EMhpPONrLcbH/dWbCKC1/KZCWqTL6953Ein134IQ2O6rF9U1WsMvGyFfBcXh4NTcxs%0AKxVr0PZjOWCqOVpQq7i3jJIgdn54is4siQFY4rj2JcArX2WZQsDFbYcjkV9fsgQ/RlwjijDE9BTP%0A7264M2fDV5+8wmszr9uvB9ZLazw+Pj7itMZluEaEFP34390pNgtfvnv94HGNredqrDAa/iIhFk8E%0AOq8ZT1+8Q49OW++/QPq07fNVnvC+NEF4QXBZf803bNz1DyduBp8ct7c4nt9CijFoKCNsbSu3BwK/%0AadV2uUtdfgK5XBAuBp+kDWLwkT48YPnkE2yffgoAyM9AMQ8YOcWtA4h4EvutLiKUTMhSHe6lwO4C%0AGsLiCEMtI2RZdKROBdJhmIqvPj6aibwPxTD3H7cBkOkYAQYh+M9z4ESlACp1Ug42oQLQaD/RYZax%0AFFHiQVEMjJjGkpq0grqJfgqItlwsZXh4k1QUR3mGaKmKoCocdpltaQsEqEPt5cZeNNSQxDwZzDfW%0AiKsbJ+kMEfmDSxXokYYza2IcS6MhEobqUsbyXhXjk0kRu50mDwaM/p7Li+Ckk5ZQ3yEyJqdXEXQo%0AWTEwcule7D7hDZ/0to9+lib7z8HSAciFYWyTX8fi61mG8CXnIVSCOlMln9kZT4IW6TbYKYMZxZOF%0AstKH3hnOTFH1SUprhZbqkV0cph5FDAimOG2J9P3MDGYRk7pCeNsi7i6rP2yJCYdFr3EYoiOergpR%0AjB4Mj21nCiBOKGpQx/sdX/y44c/78Yyzdq+VE2I+IryuTvP78ukd6rlj6SZaD/cOWWkAbrtR+64n%0AjmfzA98iYu9zpYBoBnVFCjQEPBllUH/nx3iT2sPjDM+4SoctEjwOTw5YlCiKXHFcG8RzPn+JvD8h%0AmL14umOkNwaBvGHoa7uOH4IzbspygdobSo2d94cUGPuR8f5dw9XPdxXHU3uQxSN0u35ElgmGU9Ru%0ApWOQZp9rhFrcXTvD8JAOaHUxWuCEmPp5rHAfp68Blr9AKy/jZbyMl/ENHx9dRS6AMyTa8sSeNRlu%0ACduedtbx1Um6rick6rAMBSYpenGuZlAeobnMbjnZgn8YbHxcwRDhLAEumT/3ApxtG7OKVxwShlCn%0ACBlrxp60MgIVRCpKh0M0+rY00kaHMwZ3G9ao9YpcdaqMhw8JMU9P+VEFSh22pr2J6M1KS1UCWrXZ%0Amza11il2bYJmqDclx3eSr52i849LPl1+HsKoSjxgGJ2N0uAd+2ivqBUCcQxjQAiKkfyDiYMfIyOt%0A0c99oZFEL0WhPaJrSnkBeSHWtkNHsrnKSCKa6bzzvqsIBvo1ONWkzd62R6KlJbnfRviAqz+twCAe%0AVBAjI8b+s1WRE7uFfBlO4H7spuZwszbuGMJgJam0FU0XoO1nQf2icazPfMNuK5VTFPu7Vilfbwee%0ATQp/e3qHyIwzWXM7BHD3HMq7+/Tsb68otwZzrLThmtv7iRmvLO2HlPH6u58jGCNFOGI3odbx/j3Y%0AgtJTSogGp9xviq1DILJD+Gbv3aGXimiBy/ExgN/YiX1UnHfWeN0qxCAXTXUEjZ/qCT3lPHE83XA7%0ATazzLBA7LkTLsLrQDKKuJREPYhYtjW0VOpNsRDSWoi7mYgSUiQnWbSuaS+u4H77q+Hgm8j5nTcwB%0AkTLl4qmrISFwg5M5Qq2Q4bGOGjTLVqAd7OTLHXI4g4jcTwWRESI7XhWJncrIMqiQWiYPFVTknngO%0AuAKQo+V3dtUpFF3hU2VMWFkFqXu48GDWfOAhTsC8eGpTd1/S+x80jNgx6qF4zZobgA9ASnWopn92%0Any95wr4xmZSJ0DTBacOhP1CTjodPh2MEdcAZVVANAoiBPthHpTEBkY7cFMXAmNsed9BqEv2ogjDg%0AGzNtH8fMzdWHtztoqIJZBxOoVkGt1f0zeBKQQQbFlQP59pbJbna2VWaitm/jhUEdFUzw0cDkA6lP%0A3imxX5+1FOzX3f3rJRcXgMYQpqcMuYCplJFryuquu8i1dWk6m6nS8CUqREgPDdpYX13x/ieN5vf8%0A5TMOkzE/vfsS67q670yIQ8BW0o5gT8X9tmMzXHzZkudRhjggUQbhk8+/hdev2sR+SgQuTTUpywrt%0AF6UWrKnt2Lc+u+Db317tO55cjYlaEQNB7+0kXwqqqTElEcSEPxIE6l7yBdQpofAppFk31wuK0RTL%0AUVEsHYpoQbUHV2Q41baVHeYRj9r6Tt3GNraHMQCENWE1e10idsgocPLzmPeJafc1BEEfxUSuoqhH%0Al8kXv+hVdFDgVB2MJcbgcDYNY/sbECDiTUVWQe4NTghqVyBON/kcWkDEhmUP2hjm1UEdB5i90h4q%0APKl1SLbjCgR2DJaU3O0sMnujAyJ+EQWVaboCaPL5jlMl2MaoFv1WjmFcNCF4I40oT33DPiF1nqsi%0AoGPsk0uhTupPjAmWrJE3MFj4yWgXnjW5kJB76G4+UcxQqZzik1Q0ZeaEnvs5FqkfXsjav4O82mQN%0ALt8u5wlIHRPehP2LlCmsZARH96Yk0K61kvOYsGP1fEno6MMEzLFzGGZek9tkCK0pGOxG5xT9oVBK%0AdaVjydUfzxxGT4MnIzitBc/vryMc4jh9Hy+XzUOKY0hgD6VtjnwAkI8Tcth5KIIAHn7kjBFNSAHB%0A8OOHT165pQEYqF+Y0VQW3I4n5+5v2zqUtUtyjF9rRjQP77gmxEv73FevXuPusVH+zj3jsr2Chjax%0AnQIPU5ZpYmNUPF7az59/9w6vX7V9fPu7XwBPdn8sgroxyoPRji/AmewBFQBx3YAAXVZfb1CblLlu%0AWJyuWYByeDxiYka1nsJRTn+IbuuCdRkZrZ17kUVQpfoxiilhtYbwsi3edM81+7Vzf7mgWghJ3ceq%0A8OuMF4z8ZbyMl/EyvuHj46jIVXF0j+SSJ1ICOf0vLsmFEDwxBxTTEkSpVdAy4de2fDm04mJP2ZrY%0AIRfBUC1WadQpXxbJiJ2TUlyZKWWE3qbAIMt8OkuBGB7IDKS4odiTOVdxf3Fmdv1AyQVquHJlGisF%0AwOlcAa2adxHTTMszbNcO2IADFBjpSOPvm0KWPkBtylSFDzBWP0jPcTEStc/oooVm1d0x5yFuIkSH%0AECopOjGynIdbn1bKCCGOZB0OzsLQab+ICGJVEWQkMhGAYr7V0Ip6Tl41xN4TKUWcCVWler+g1OpC%0An1IE51SRhyTOJCAEh99mUiRPYrQQh7UvB7Z+Beyzq9NSz6Mg7z1VR7yKRQSKYbaJEzpnjYghWXA8%0At6o4H6dX4SlFZwZxiE7jVLQlOmCh0mVct4rBGlJWX5kFSn5PxLsFD581mGN9WMHGBslyYP/iHZ6v%0AZj0r1amFMfCg1MaIaErJdLf5KvHh9Ws8GpRSCiGmBeirHiY3X1MOA0qrN2ypHa83rxlROnb/DuXa%0A8PUiOwonFDv+eYkOrWTLBWgfHDyOjurplEEWgIwlE8DN6rZ7p6SEdWP7zt0j4daHBbza8a46bqIs%0AqChOiSawU9dqzThMfXo7d5/DEiuk+9wcB7gbcMlXr8w/kolcXKIq5RwTAzOic6gFoTfMuIwuFbHH%0AL6k29LgfxADBaRN5lIrcpfBSUOuYMF2IHRRVJy64TBzrou5VDeFJeQfn/K5VcHZZt2QwIlaHRqub%0A4TRfvWH2NJb97JN1VThwlxWIFMb6acJfBfDJp5QhURci94f2OC8Yr9XyLQGAhKaQC/+/1uzz6HZ4%0A7FtkgjJ502eGP8i2DbDJzPdxLLuZgdKdI48D9SwfGKMlkzArkUvxharTNcERwSa8qgLu+awcETl+%0AMJH3x22dZfEy6K0lF0+6P3NGyQPOCZO9Q8vNNJxVZeSthsHn54kSC1h2o9NoR6O7lKl5VuFL8CoV%0ABb1Xom0yBxCUEDh6bibSwNiJyGmKy2TVQArkYBRFKg7xnHUHEWO9GIcvKtQa+1WL59iud5tzn8+c%0AEC5srzO+/AGh/rb5jseEixldXdbLULxWcVl+2u4Q1zap37/5FK/ffMuPybqurlBOlwXL/dpPHao1%0AWPV8h2CBEaE+4fnLHwMA9p/8Lqrx23UFboviZvd6zhXoSt5KHgYRGF5MAcNkjKl6b2tNAQ/b4tRR%0AQMGL9Z2yAPZwr1w63wHlLE693PcDtQwzs3pWeAtOojf2WcVzUSVnHPb+cz8QP4iA+2rjBVp5GS/j%0AZbyMb/j4KCpyqHoMm5TsS2ol9vQaYXhlQYWdhVCrIp/9yRpbZdSfhqjmwdxgitWaQS053l6HuqBF%0AhMAxeMOxaUJGOC65sgKjYRcJydNzFDfzd74dBVxPbyQuJDi9LBwRY1LnIGQBo7MYMNgzaoIgh5ZG%0AZFR7W181DDYMg7xZqaofNHdpquhpqq5bTd0bgTTYPyLgTkskAiv7KmYAXObP0hteAmceENjTkQKv%0A3hAGAXk/ULv39Xkik0EoPJrDyuyNxxAThHulm70xHTkicBrMJh5wyKTtAYWxLVDxak21+alor6Kr%0ADj+abTCbSikIJqHkGAZ9MNAQDYminmXydBkbwBMzKS2EZaKeptTPUfUGOJShUvx7tsvm6Flagm8L%0AAjwNKzRdbjumClfVhsBI2+J+4gjAaYyMPe/uh5NWgtiqRzfF3bdapXz/SQsq18UgP4p4NFvXBQuu%0A70xp+XRgWxs0c3f/Kcju2/s338bnn/9cOyYBWJaAO2Nx3L3asBp9sNQbTCcEvR4gu6fKc8WxNzZN%0APZ6Bjso8bsBdgnQjvMjudaIV0D4/iHZvK4AUbPsYY0XqaU4MBFY/FiXnSf174DRa5VGu7hMjWVCO%0ADtflxgxyBWfB++d2TTfl+XSvWE5ZkYxialuSE0PS/Q1jrQDwja91MAmEJ9MpqQ6ZiA7Nn9TqhkLE%0AJn/uS0y0DjIALKS+/kgMN4dCrcgdyUFAFRqzNA1eMnEC92xOqQ1YQ0vgTuYmtyUCG081vL/i+pzd%0Al1irgqxLXhkAj6i0OdXccfE4eMhgi6ybY9z6/qs6uwWiI9qO4IybGVPv6MmIYZt8s2fKHw33QaLp%0AM7Rx9514RYO33/Il7RfM6AwWmXB0AXpaFgiN/ncaPrjfdtz2nkxeHA6JyzoZgCV3mgMFlzzHuCBy%0AGfTPED1YAvgQAgkG30RgsISYAc4f4NedjZQUTuUUiBujVSJIl/oRhlrWmJDOTS7V2R1hCz55L4Gw%0AmYNfDAF+unl8n5YKYkXcLJAhpeH/nggUekGQh2lVVsjZMfLiPaNgXPvOTgGzQwgkFcVogqLiuHLY%0AGPefNf/y+ppQ9Ql0aRPTulzw2Wffs2O04e0PG2b9u7/1JXhtD4t4/9r3fXt4gzefNzOqtDJSIrx6%0AtLiz1wuw2FO1AHhngRcpOMT47u0VOAyfDxXxzpgxbx4Q1jj1G9g53q3pZRN5wURbFrfZkHLitOu7%0AHopyq9DaTkbeqxeNAoFJWbCud9gMI6cUcHQe+N76MWLsmOM8ne0WmFukHoB1XdDLIRIFu6lcxbgq%0AX6CVl/EyXsbL+IdmfBwVOQG9HAlEXv0xkfM5wYOFUEFYepOEI0JPyQZbQn1vINFYxkMQ+uuTi0du%0AtI/2OreIsA6nhBBc3ReUh0BGK1Kvzldgu9i2L4SH2BWULSD56N9e1MVFoRbE2Jarawy4qaVxi/jT%0AXyuAbq8bGsulNz/q5MeuMnjRTOQq1Sn1bRxjwJKLdAh6MPzAm5pyfotVGQSvAucmK9AEJ7M6sv8i%0AcBjnTtj/vmT1aq83urqfOQK7uOq8XpGvdvTqe1+ZcUwga6TxMgyZ0rIhpbUxIQDENFYNUHLV4exB%0AEzjAM6SJwRTRzWrKmUdFT0MEhDo8MuZjRJiuNSJoGqwfIvLV1bZGLAaHrJGwGZyypba6A9qxFmvg%0A56MiT97yKSWHVppi1s5dEQ+YrnmkuMcleUUeY0vZcjOvEEbyEB8OheWqyLaS3JaI5cEgBM1Yj4g3%0A9w02eXx4xLd/rlXYj9tnePubb+07fwfL0vjin3/+OXpWzv0nr/DwrRZBt20BkTP40Y7xPbyRiKxe%0AxaJU4F1bJYXrl8Bujc8IhDtb2q0LEKNzvIuoX6iRhmYCc9IVhu+3VvGA6KyKgypKV6yeQ09wf3eH%0AzVYBl8cL7u5a07ieFaVX1FVBEEju3jjDWjnFgM28Zu4uG1a7dkkU1TUIYXj3fw1t58cxkYOwru0A%0A5STTjaJO0wPIDfRqVZ+w1m0ZXs9Vm9OdTRtBMXBiET/Yi1QUV3gNalyTOQ+VnhIPzBXsafUR3DyI%0AASxRUewBEVVgqVRYVsZ5iVh6/p4ysi1d83kiaE/QZqhRyE6IM2MI6oZfFJogxSX+OoIaKg9pOIhH%0A0ALGZUA0lJliYp7+sJyIKqAPJvFhVEUTrXGwEAdNsA+dwWhMbJgAf4hCJsYRmmshGczUXBbHsvJq%0AP15/8g5PP2lScnBAfGyTQXy8R7q0Zf8FDOLgea0SqifXQ4fIi0V8E1UHjTSGAN4iqEdxLcuQwvMI%0ACCEKTeCDDzHytsW2icRGRbT314LUJ+8tYvXJm7DadbRFYF37gwPOxJJaW0yguz+Ks4FEFaX3RGh6%0AIBZ1M7HEq18rMbBJwTs1bvisR2Yku6dKISSj36UQkez6rCBsD4z7V+2Yv/r0Hm9+rt23n75+jbuH%0ANkmFdUGQ9jevX712yOf1mwUPr+1cv1ob9dAyP7EVINqUTwVIPVdxB8Rglv0J57Xh8FUE1SCbEhM0%0ALsNxUBShG23V4uI9YgXbg1oYnlXLE1WVaEGthNrbYYm9iFm2gOWuu6EKnrv74vOO3YoOybWJyzr9%0AMMCN2C73d7hb23FZltXZR6Wefk22mMBOPf3qE/kLtPIyXsbLeBnf8PFRVOREBDWogSePaWV4VSei%0AzmXOFSMcNpE3r5qUdnhHcy0o1khTzZ7oUZi9/BSEESlGDK11VGKorQmG5iMyONqM5B4uCrKm1lWq%0Avy7UGC2ydtYKwyjLKOWGms0aM7CzXlgZuTfSFN6srKWgBXwN5on6Ns4whw4O/VQp8tRsxOyz0g7+%0AaBzr7K8ybHNBU6iYFd3eE8WIK+OJ6aK2umnb0oQV7e8HxxZm3tW3jUPAdt+WqzFFbLZKi2BkS2K/%0APu9QswKVM4OXwXWfl6KEuTdM3gQNHLwK1TyaehRac7kL0JKMiqg10Pt1MJqoszWviEy838YW7tBS%0AS3EyiC4Rkl0Tly1gMzhhTYRoVbtUGelQUhvv3NlI7Dx2AiFP14TbPEcCwljZ+IItMkKKfrzP/daa%0AcWhGW10sw3Xyyj4EahL/tARs64rtvn3n/ScR26v2u7s3gktq5+7xsiFqa3Zu6cEFb4/3G/jRPvhR%0AmleGRywd7R8A0GcAVoXTia5/X5mdBZbSgstd8xPPj5/iDHGEHFd1UU3IpzcShdSZLZXHCipM/jcx%0ALKjmAQQ0NlG3MdDEKDw0Jrs15p/ePuPcu2CNWtSf20gMPUOpJ8482CwdYlCRzp2AVBrsuK8xPoqJ%0AHMSIybyBJy8MhKGcIxkXl4Jw2NKT9gyxi1byiXzsiOhG9CeKqdAqqt+0CgLZskoh7ganIgg6IA1I%0AGkeIh0F/UMFhJ2Hhit2WjmuoODz3TVAFjpvSuriX8nEcKCaA0kOxmMdEAFC0ey+Tw4QCQUUA298h%0ARBeoFKkI/caEYHHGD7mbntBIfm++5gM2CaBxL+lwQoRIN1L5cIlnk7pO0Io/NHii4EHHUhcjMTzG%0A6DAP2bZQ7aIUdUZKuosuDiJld0IMP30aeOLdBZsJUtLlgritHi8Xl+R4efMZNzyeuDE52jdOrCRu%0ATCFXR06mVwq/XjjE4cUj4mKr5gVkE3dMEB3K1BAY2tklgK+DQwquCqY4FRd1RNCRNkXv2XHFUodn%0AOqaHMDBCNUR9u+rZ97X5uTDUWV7Hvjv9sNaK2nMjS3EmVHkuON+11y/3iktYcWdKx7uUcGdozhJP%0AxPt2vF+l1Sf1FFbAxLdYV+DSe0u5MUpCnwAzUGzyzs+A2puCNutRAAgR1eCyowJnNfFYSWBasXY6%0AoFQQuiAqGBPEoCivesgLpUDD0wnSYEzTAOGkEcEnVCbojjopC8ICTr0J1SCqTj/kSo6XH7cdcnSo%0AF4g2uazL6sUBMTUFavsvfNXxAq28jJfxMl7GN3x8FBU5gZx3GnSkxwtT4w2jVY7OfdYRKaY0KtdS%0ASvPBtkaH5NMrDmaFSqsYqopzS0XELWmVGZwEy2qV1DLYHRLc9Ry7VLAJjQorNqu2bgFIJvs9pYIE%0AyF1+TvCmZlzTkM1L8QanKpx3jjq4sG2NEqET/zl38UcVHJPD42mV1BJ4NGx4iIaMLf4BnNJ9LURk%0ALOF5eGVjhmY6S6Uv12lwtIkHu6NV4wZxYUAxDAw/lhSb8GKK+XO+OQ2YZn244PHbLXoLaXPef9zu%0AsE4V+bqsSF1mvq5YOisgBK9dq+hwoSTyVRqHCOIBX6no5FEzCZ0U7m1ea/VrUpVdZyCqqDP9Rwfj%0AKOeCsvSltvrKKpO4P3Utk1VvjAgLeVVZanUnSaqjYiNVpL4cOgvOa/dmyY4xkSWbF7OlvT0/o9h1%0ArDAHSTQWh0dbnYL83ir1KtjuGVwMfqoRyQrqlDNWGg1d3rou/mydXABYBIhWaXNzGXQ4RQ7gNBXQ%0A7T1gQcrIh69UjiXitPmgFMLtuW3j23LFE7LfH0yjiN9iGNUxyJlErOSeM4Ti3vmq0kgOnfcP8bwD%0AXpO7FyIC6501dBFwmn9QOSsiRfdxoQLXspDQ0D0w+3a11Z5dqxN5we21v8L4mRM5Ef08gL8K4Dv2%0ADb+qqn+FiD4F8J8C+EUA/w+AP6uqX1Bbh/8VAP8SgCuAP6+q/9Pf80uYkTqljMhFLUXVl7QC9muL%0ASCffbfIgCK4ZXKJjT4QANnbIHK3UDJk6HKOOb1UlpHUEF6wYE1iMAUef5GrB1TC4CwmebWJamXDr%0Ay2YAB7HTJHdqYgwAqI/jJNZcEPpEVqX5igAQKaCu8mRq8VF2Xispgq0Rj1yR7ELPDCy28UXE2Tyl%0ADtvdZlsLZwMxDcycoKN7TjQoKhgwQcuvHKwVDjzAaB4UzRaAYIeeBnxD0BGVlhrM4sEWk+95qeLW%0AoBQDLg939h0LTtv4uF4QF8PR04JlSVi6qdGSHGZp9sR9R+CTNYUwjn1TPbmhVqOkqb/f+yZB/Tqi%0AMG40DsG9SrSzgjo0Jup+8FkKDvv+gwLYKIcSxB+oquqND5/QbVtqztAugItxWOcyDfgsF7eFLrfD%0A1dFARc4HqnltPz+/d9OxkKI/7AkYYjQilL3Tey1r9rAJ6Bqg1qPQeGK7t+O9yoBGBIDBpojR8W4o%0AgHoDzFMF5Rhin+szcHuyn2+APWDyZUX4pD3Q0w1YDCMPlBBOoObB7ElGCV44op8IUfICKuc6mFuK%0AwaQKhPSBmZdCTBG+rfdIpkS95d192hUR69phPGn+RX0iZ7gZGQsPDx0KQ2FMCVo7XEej6fVHDK0U%0AAH9ZVf8kgH8awF8ioj8J4N8B8DdU9ZcA/A37bwD4FwH8kv3zKwD+g6+8NS/jZbyMl/Eyvvb4mRW5%0Aqv4QwA/t5/dE9OsAvg/gXwbwe4rTSwAAIABJREFUz9mf/UcA/lsA/7a9/le1lbL/HRG9IaLv2ef8%0AvoNA4NgqK46DEqFFId5RgDdBA5FXGUoYPOgYEZYFXYEggTw1u5biS+pchr9JPgry1ZaUBt+4g54q%0AglU/JUYvUI9SnKf6DGCzX9yYsViVdoTWPMumR19iRLXv3xC8KlvOw5fKXAU9eFVLhtqyl4XAnLwi%0A51rwbO8JVZCtwt1C9OMSVd3rIzIN0RAUhUbzUTAK7zmUuu1+h3YwICZpjThnmsiAHQjwqpBAYwVE%0AcDYNplirwAxKASRWyUlFPqe/6ysKBVLsAboJqa9U0tYCPACkkJBicoFM4gGnYA5sDnA4g0IYAhHt%0ADUuDTWCccwDMwb8/LcktHOaGrkDRFSkenturvIEegQpw2nm9KYO27kEjI0g5DP+bWoy10tklx+mr%0AqeWy4WJp93frCvJVmuDszXAiX9ofx4GzKMQqyXPfcVryfETyVTExPDVKAYce86HIC1Ce7T6ConYW%0ASKyoduNFVKB75gTgAwWTY3oClBMwbQX2Z+BmWoHrE7B3mOUGtRXBTRl1a01UIsb62CryV+keaw0O%0AGJIUF1olxuRwWT2tCMpY195Mjw5jUmTQkryhriQewJ7Cxb2Q8n7D8/OwuF6s0t6WS+OI96qahhCQ%0Ay0g5S5wwwlLiSC5iDLbYPyhBEBH9IoA/DeC/B/CdaXL+bTToBWiT/G9Nb/uBvfYHTuQK8m6wBsbi%0AnWEF9Q5uVojjeeQ3S5UBsxAnhEVG6knlgXlScNxPpPk0A8Bx3XE8WaYgcVt69yVxFbDZYcYUHQuG%0ADk+USITTbtiohNwhH4rICNNkNG7OQnCsrVLsAk5Iqc64yTlD3UisGK7dmSqEaDdtJcZir4sqkk3q%0AVcVhgywj+itw8wzvlKg2p3bcUMeDZKIy2sFt/9LmX9OFVrXQmKVq9ESzhriQH+/OECBSn+AaZS6A%0Ae2SWVpBnbtUp0xDOoAkpOlWV0ooQja6IaGyB8ZAY2PAQeEB9p8GRP6BLMmgyIBs+3oGDK0hDSn4d%0AKNQniTJZBfcEpf6QqBUOF1IlN2G6yg6cBgEs5IkzaUtu2axU27b3wkUEpxksBSbQg+0/A8EggBLg%0AVMYlhWEwh9ryYq04Eak+YVcSxDiKo9KTdIq4qrZWBYHBdu5jSXgw3/F6AUrq4qI8ngRRB47XPth+%0AlnZg/NqpgF3vOA7AaMM4T7w36PPdfjqkedSEYmwQQaMM94c4I2Kxc78EapUAgLNUFCsUeFlwMXEO%0Ao7oanGMAYsThm5ynOL4N0u2v64Jg901KcAHV/fYKkaInOkEFB8y3WSbPHUQ3RpOqk6J6NsT7BzCR%0AE9EDgF8D8G+p6ruZkqaqSjTrAr/S5/0KGvSCT169cdUmC9BLz0A0QgQCw83eVUH29FeqDimF0AyF%0AyJoeJR/OPQfRCImQ7N7g+SzYzSgphggOQ5qtIKf2AYMuBNIPaF/d47jS4PhmbUrD3J+06gsFBGZU%0A28dICcVuupgYxZ5bK4ZpVbkV5HwdjUSNkNol2ytKz/6rQHUMbuDSqDKaWqEpx3oFUkQnbFZmWHwE%0AFgOO6QMDHwfaxNJXFKrDM14C+QSgrK62BQ3MkNBWTB2PZZ5geRHg6EdMJ0OkgHAxBeF2h6U3yTmB%0AlZ2/S8Sjcarq0n9MIcmYwqqJyCwDrMIsxTnOIQ78m2Nwr26ROoIZKvnkJZVa5Jeboak3JgNGtuZ5%0Ay2Dv5yT3Fm+Ew2nFyeJKYk7qFHHmcVzCRKeLC2E1BWJIDDLefa7AfpwjTEOqh6gQMYo1/HLJrr9A%0ALd5A5kA4d4ae7bMv8dEL6vMAdqNSBs1IfWW11jF572VaGVkPxsgIyAd6hiWsKQu0PtluD9Tn/cDV%0AruNDAvZbq9r3XUC8gC1ejoBWigOQys5jP/fTVaYPry747JNv2d9kNwxjZlQOvpkpEsw/C2t88C7q%0A8rBhxbOfo063XJc71FyQrYmrkqG2j0GBSGYpwcmV5rXoh1X411B09vGV6IfUlDS/BuA/VtX/wl7+%0AHSL6nv3+ewB+ZK//HQA/P739j9lrHwxV/VVV/TOq+mcejHnwMl7Gy3gZL+Prj6/CWiEA/yGAX1fV%0Af3/61V8H8K8D+Pfs3//V9Pq/SUT/CYB/CsDbvxc+Dhg23Zc/WrF28YSIi2CWyx106TzDitK73fXw%0AyqsitPQaT3LHYFEovIpvJWavcBIWC0dlYsSY/IkoIr70Y5Eh8JhivAKzY98EOLMlNFuekfhDPBJB%0AoFgMKjgDY9EOh1RsqftHRCRbzp/PB56erhBjGJR8QkrH19RXEBU6sO/A06phqMVUBKTs8JFKccgK%0AkBEmTBPlkOgDzxsl/YCa6OyMWtxKWZmgoe+7Dq+VQAM/DAAiuZgipIDNcsUYAJmZGJ/DBIoZWK2C%0AXy4L0qWduxBXkATfTxF4j6CKOJSkGCyZqhN2TQqyvgaADyLoQgxNLQmAgroKUARuuiXVGAcA8i4o%0Ax+hxSFVE7QykoQyl0ve03QOdUXGcx2TmJQiJ0JcBygnU8d+YvI6rpfh2pcvSYCMAxy2jPtnKbm9p%0ATB2zPfPpP6dI7g/y/PyE/em9nUgZ/YEYcCwBaj4qD28ecLPj9/Z2Ov58TewWr68f7xEcdtqbaX4/%0AkUtolTjQKIfZcPFzB+zYnbVgtxXf9ci+2l7SBTl0IV2ECFCtok9EHj4tEny1T2DcLe36evP4Gvdb%0AKyBv12fU2u8twVmyx9adJCCDjxBhHtSAHgw6OuuEIbaUfr5mnMfpHvtUxe9VAjnMREzgDrcVHRGH%0ABIeZv47XyleBVv4ZAP8agP+FiP62vfbvok3g/xkR/UUAvwngz9rv/ms06uH/iUY//As/6wsILX0a%0AAEgEhUe4QLft3tYF0U5cPk/cDMMr5UTpmCuaR3ToSs2wQI35RBwcc2ZiDw1Y7jDgG1GTcvcpcLjO%0Azet+oUmuDx2TBw1Uq/2sHsDQczcBIIFh5mpYlVz4tihw2utxxeBnpwiNjNNyGMMh2G92odbDIRBI%0AdROllNLoFQAOATABoJGkDh25jYSxqpOJ062KcaF1fb5DEsCEtDj3utbh48ykAzMReN6n1v7PgJZ6%0AHuV6GQ2jHQdK5/9CEdF58+oKvBgDmJI/SErRabvIG8VK4jinKprvOJrbIYSxmGqx5W727Yr+sKEI%0ABM8rjUNiLgPi3XEi3w6UTjujobJNzOMGVXGKJMcICuM66g3VZVsBBIc9cAQEgy2CBBT70qfz9In8%0A8f4e932Vq1fsFiOmzVHbm58lF4fllOFe289v3+Pp7Rd+XO8sGo4uG8Ar2KwT+HIH3pqB2VkPXG3y%0Af2bF68f2N2lbcfFzX1BtUl6YQCX6hK23K9Qmcq0HskE71+PEk/Ww3n3xhLK2zM/0cI8tmpPico9a%0AMEXoVadoqoxC53K5Q5djcgVub9v2vn3/Fnk3B9IiOHP1+xZLdN/zgARNPQQlDzVGjDjtmiql4rhl%0Aj4i8SxEXa6qyZI+Xw2RhEVUc8onR4E/8EU/kqvo38Qej7v/87/P3CuAvfeUteBkv42W8jJfxhxof%0AhbJToVjt8XStZWxUCohdeaeCGHu1tLkC8gaFGoWqCrXqtDMcYsJCrSTXmqG29Cvn7p7UROzWlqgV%0ApKOVx2H4SIcU/T3A8NRmVW/wEQ+mVfcD93cQObukELDZbw4CVmPm3FSQrBY4icb+ImLR1W1KwyLO%0AejlvxZeRJWdQD24t69REHIIWjqF5Hvt2jQYtMNLeoVP4MiZBUC90PeSYpsqBnF0hMgy4dLwMiOLs%0Af0MKYUXtthqJUJcegpsa1Q8ApCki+3uop4yfBzS0SopCAq/J7Y0pwC1puVZ0xzLNxc+vyiBXCBjn%0Akb3AjpGhBofEONLqIw1zqxhGSJ5W9aYYg4EsWKiH6+pQ+il7cpDIUMWGmJCscosLIay2elsBBEHo%0AVNQYh3HTTbDfbvYdFdzhp0qQtR2v/XbDuffr/mgV8WRS1huM+3H6NX19vuF2a8d12RZsj626pzWB%0A7jZUw31OAMWu3XMXHObJopeIO/MZP5XdSyffbqhGo4xMWEpE6E334/SmoErxCvWaFV++bdvy5U+e%0AUB4brCOccbNmY9oYMa4OXRo1qf2kcOHWGgLK2bdlx2H0wfPYR+pSCC282r6fERBsH/WcPOZrxNK9%0AgHiBdFJDEGBZnQWTWLH0RrVEQOx6hcK0YMgB7m0jWpCclvjV+SMfxUTOgGN1ixSP20JNODu1rgr0%0Asf3N5e4esOWOouLsXKHM2POB2KESZsSOv/IK7RPDwSgTW0HdmEsaj7zjxwzEnhPKY4Jv6kjyn4cz%0A3YhtIyktzMAwsSSDAreCHU7ZiLDbZ61gnM4z5RG3FQBKAanz6FPAsplMeis4jAe/P5+o1qHPZ0E1%0Ap7UQU8P+AcSwNkqnQ9z0AQvFpyYm76S3C8ogE20uf/3BQDQonkQDWsH0ECDgAwbJiKCrEFLUvl/F%0AIA4AshYsfVKOwx9bwU4jRT5R7GaGALEKglHKiKM/CGni14uqWzoEqC9jJQZIGdS8WtRl21QFmq0P%0AsTCwDqqsg3A01LqJGdtldXOrelY/LyQE6bbhJI7JU0pgw281SAs8seMYiQHtjovqVNJapCXGo0nx%0AOwNGT8Fun5vL6dBKPk6UYx9ydAzIKwR2iDAuyTF2JPL9LYmwa4Xa59GPfjLMtW5PyNcGVXzne5/i%0AwSajXYFezhRpQRltt06sNY0eQymo54g+q3bf3DLw5Rdt8nt+UrApNuupeH+1WMD8jDWt2LaurmQs%0A/bjGOKBPFe+brImQeo7ttn6g8ixECNanW9YNsPNCIeLovSYlJG6QU4h37kJJrGjTTFcI73CVq2b0%0AG4+0ep8tQnFI+xtCwem3zlefyF9Ms17Gy3gZL+MbPj6KilyhWI1RcmgFdRVbKS7KyEce/r2qCFZd%0AV8B550UCpEbkbjNagWxPxnUZlTdSAi1dbBNdjRiEwTqENwj0gfijV9sz1xqqHtJLgAtapAawVK9Y%0AqiqS2pKUAzZbERwEy9IGdjA2qzwzKZItezM3D4eCHiQ9oJK0MuJqXi9bwmEN0fOWcZrfRj4Lau/E%0AaUWtCanDNgxvkjUoyKoUCt78AkZjhtA8PeYkn15liABaRzOnKyjBNNKNJg8SRe8Od7GLevNRSkXp%0AXHsOXt1yZN9eaIEYrHZqE/HQ3r1DVlDqplkjmDfG4LqDxi+2CmllEGX3WoEA1Xjst7OgGEMhpoAz%0A+nLGBUg8WS4rEyCKmIYPSg292uQRkkzqtr2FCVeDj1IF2Cr4ci0gFDfNgopDaecxznE9C7jH4dWK%0AapX6ee5uWytnbg3BMirfTgygGJxldKl3qBZSGLcI6h5BrDi1utKy7jvO57Yikv3qDeWHb73GO4Oy%0AjvdP8OCj8xi20uXAcgasdoy0HKhHF84IOjTy5duMd+/tmuALtvs37f3bIx7sTN6uO7RW5GtbKZTA%0AYFOpLgjOUCvngfMc/PhLF3lBvNEce0JPXw2m5KvnIjL5oCSwkS9i3MDGyji1hSdL2fvXuBgMqli7%0A2Z+g+cugsdD6qqHQYLF9nYr8o5jISQRF2k4tWlHsog8ElL7kqAGHCQAEhHBvJkrEKM5SidA0bq6j%0AFrAtIwsIq3WMyxSaQIFBtUt7TSziE/XAeasOqEAn7ZNKHZNaKd7tjgTkGJFKF+sIitEn15iwd1k9%0As0MrF2Ycti8bBFf7moUq9lBdmo6gjocWrYhLp+ZFRLtrljUi7x0DrENmXc4WaWeA7hLZGRKR4fuu%0A/n8GJfkSPLRItil2bhyLScSnOuAUwYCfaOpBuIlZx48ruMMGWd1nPsXabjAAUQSh27Izw02htbbc%0AxU5FLQMXD3EBJj9yn3zpw34I4pyXCORS/N/dkCnGgNP911tmLGBCoS6IWQJiCl4EMMNpnVrG9UW0%0AoPZeSSlQe3CsCE2RCDQhmJxgW+qnJQ66p5JPIDMTqdQGBwHAkYe3OIHBCJ7eHiZFNacEtUn1ohvA%0ATf5OC3vRlGtFOQ6H0k5RF9mxVDxY7J6kFc+GDzzXHQQrIs5boxYCIC3YSsJqvYfmTmr7XBRqD7uf%0Avst4t1uh9fgpLq+aiOfgBVuHY0OCSmlOmmistM4GCjEgdFiOqz+sWCuqUR8Zgq1bPXA7rx1uryjo%0AQkTV6nF4oEFPpcktcSFGqdnvC6bBGIsYjqIRwN7hFzmdwhwo4HB/hElZ/TPGC7TyMl7Gy3gZ3/Dx%0AUVTkVSvUOKg3DL+QHOF2kACcZF+uO1IXSCwJajBBJW4No+43nYGj81ZFsXc/heIsUUQOYGMBgMUK%0A8tHI7HJmmUJ7m4rWKj+pgC2Jiwy72EqElKrzn0kZyarHQ1p3HABuIfhy62QekIu21QkA7KJIIBR7%0AzyWOKKqkgsNKtCUGl+7HFBA3e/1UnL2DUsz7o2urBM4MKgGInSPN5FUkCL70DIERNTgEIVXRuza1%0AijNgtA5vcq3i5w6qznJhphYD1w+rTp7z02pIRFA6NFIFXRcGZQSTTDMpKEwsFKmoZlxecnVTIk6L%0A+0tD1OE6QYOFfJtFpoUtuXo8V3E4IsQA6dBIVe/BxtAa0urMniHBnplAzAzpXvi3gnLtcN/E7NED%0AShlh645pwdkZMS0Ilx4mXFHNk0SroHYxErFbxwZa2oqnM5NSGmKsJXpw95IWC6sDOPFo+Bu3e1l6%0A41nN1qDdD/HxsR2LsOC5d/bPCjUmFUO9aU1QlD3jtOtouywQ7kwXhSUh4qdf7ng27d/rxwes64Od%0AuwA2TjenBcTDL4VMK9G+h73vHsMKNWZQFTfvQGDCxWwfopmMDf/96iuQFJNX9M3K2a6deqIvkyhw%0Au4e6GE5oWEiTDHOuAGfsZCoOaQqAYJCLfo2K/KOYyCGKZ4uZ4lpxdhbJAsfnmGn4poAGPSjAlyWg%0ACIrBPZpPEJY+M1BBhzZVlw6bNVTBAvOI0fBfjAtiqBuDL6UAnWh6FblDnqW6Oi6AUAVYepebAmo3%0Ala+C3VgkKSpOW7quGBmMEYRbf94Uwa7qvuM74D8fVRs7BhaV1vMJZZowU8TaWQgSACGnYWluRkpA%0Aw/JmMy2f1FgRMSZfdL9tGCPFr7fheCgkw6xpDoyo4g9aFkB4sHkCkWOQDHgzgpT8/VSb+VH7jtwY%0AHQAimWKyQzMgD3eYQy6qANoVtjph96LN1bFTJqHu0ghEh6ZQ4RN0yTp8Znjy4knaHDbnnoo90M/j%0AbIA+AFQC2xMqlUZvA4ByPXCqwRGxIG7kTCww+1I9xYRkE3zZM27SPLzzcY4eCq9Q7XagFSTJezop%0ABvfXpkTuxyMKZ8CACOrfrc0d0L23yQ2lmAE1odCJCLWH6Pl8QE2FvW0BbHFwrIRjf8ZheH9dkvew%0AMgE3mw/ePRU4rC3kPbMlLA5/KDIgwycohoilM4AqYTfasUxCtsDRr+GYAhbrp0QmlHy6GRqqoluo%0ApkDecyMUqIkSkRndQEcrEBN5yEgp1YNuWKub0okW97lhKI5uwKOjePw69MMXaOVlvIyX8TK+4eOj%0AqMgVCjH+8FEq1J5gtBKCRSAtC3vsW0HwpS4UoN75jhEpLFCDBBINv+SFsy+ReEpgIWHnzDJXY550%0AeATO2WWFP80V6tLiyuRLrFMV0arjA4qlKm5Wrm9UQFYZ3VixWmNsXxdcuHuYB6zc+bcDptmVEQk4%0A7LMXETzbioROcWe/KNX9Plpcl0mDA3niSVw3BF48EPbcj8kLQxC8ess4rZL5f9v7vpDbtuuu3xhz%0AzrX23uecm5q2lNDWJpEq9MmGIn1o+6JoE7TxD0hEsKWCCAoWEYkEpK9V9EEQi2KxSrVFtJgXoSqi%0AT6228aZJbdOkNWLDbWLT9t77nW/vteacY/gwxxxzneM9uSe9ud+3D10DDmefdfb37bnnWmuuMX/j%0AN34/YhlyAfT038PIuWXr7D/TpW5bm3TfeuL/02mpW/iqu/+EgGANTb0IB7Rmqs4DX9cCq4sjFCBm%0ABdkBpeBNGkxxvBZyFocK+7USOIApOpQnKkNhlcauJRfBkrtq3YDo0mEa2+5zY9+4pC8NKKueM3Sx%0AjCuLS6yyBkj3sCO4OxErIXDCZMp+iROiZcFzTJiMWpSpGGMCyFpd0hUxuaa/1oooDJhGfjwkHB40%0ALnSRjMe3LaMvKzv7qCqgVl2meUY8TIjGCFFV591rFWCx++4iSLa7OL96RjbbtpdeOoJN12ieEhbK%0ATmC4vF4wGbyRV4X1OUHiAfFROy5VcPMbXwQAnOaHritUJCPX7NdhSQk1DfbT0vVcMIrzzOyG3DlU%0A3Kxdsrgzr0ah3r0P1qGsylwhscOrZ4eIKiriHDoZCVpWZ7Awhma7lGUw8jZqvoKxk9to275pXMdC%0ALorL2jsSpbOjIKsg2WKEucKaNKGBULtehgyTCCqCUgtc3hoFwbaomTJSl74VQYfFSYcXeWM0NJGn%0A9n9je6M0Fi9IHbopDFxsiJNccLGFcBLFpQJHOylnrUjVKF0c8NiwxYMIbu13PeCwYaoozsZImAOw%0AUsRs27pFKoJdOOcMRJuLtYp30YEDprlTqCa3zEOIIE6+MIEFXQj4EBiw8VMh7xJlri5EpkVQRFxL%0AotZNt9sTOiKj1gCw+w8Sb15Tg0z6gi9aB8YeGGTdIhrYG8agm/NNGJKupSLr6powosEfKiFOCLZ1%0AFrBDPg1WIf9d7fx2Jg1cw6ZUwdITjXMeOthVHK8mGjYWJbfdtpNbaIinURF0EoesBfXSNXPaPLXx%0AEoJdxOkQEBM78yKAEWzxLmtxdod0OVg0imavoTAPXSEIgVkx2UN9Oh5wNKOGNS+4GOVQytnrCxLg%0A0sDz8Yj5pYf+gM2XFdn0UfJaUclYN1lRbSFbJSBbM9NZI2aj4E6HBwgaenkJpRAOq32vC+NsX4fi%0AEYdTh0MC1OiWIreegBEE85ZWWhXVSIOSi98T8+HgDJzA0a/PWoe+vtYKqWVck0Ww9IfqoYIfti7X%0AGAIWu5+1qLOteGIEEmiH/5YLau9YZUVXcZFSNp+pKF1ACyNRef5l/EoWcmBkvoJRZMolQ8xEVqfH%0ACD2zSEONr0D9mytVhIWQ7WaOIXsPZZQLxFbvyShGABBoZOSRjBVtA8hVAC9oDF60hohkn7mEhGMv%0AUDLjZE//SymYa8WtXV1HES8Q1iqYuiQBFA8sdbshwjH2Iiija9stYEwiWPoiD8ZjyxwniqMzUjJW%0AW2AnkOPdEYB0+l4MqASnSWYMx5xVFdyVAWvxTGTry1lKaaYXXgxiv+IIo12fmF2cqrX+t1cM9odK%0AM/KQze/ShvMDICHksikoe3G1ePoSYkSI/bsLuBTnDIOiL+QKclw7RnYDXDB5Ua/UDNWBqxepfr5y%0ArhuXmbUJcqFx7qXj5bVClk7zaxrv/ZnWePA2LwJX+pRSh2hVUc+0qzb8GwAOpyPiPDpT89p4yu2H%0ABGrjkmVF7rtEVKeHqgDZFhVdK2qpLklRl4qVzQ+zZL+PGIxoSUQhdbG644NHeMdXv9PP5U29Qbbk%0AqKq4ew4wzDf4cPI7eqGEW1vhT+GI+NIMsky4rAtujWa43hQvdqZwQDLz5ljYSQ5BdfDhuZ32zuOn%0AGP075qootpDmZXFcXMIQvmMe3rrMEbkQFvcuqEPJEDNS3x0m8p2wsviiQQkAixd4a7l40qSAJ01V%0A4Q/hXOvokQGcQosdI99jjz32+N0T15GRE1C78BTIMdOq4s4dcnuLYFkCVaCybUkRoT3D44BKBO5S%0AkVEQqbujXAb2Hmk4nm868ig1V/KuCx3ygFAiqUvtRlFcLC2JIli6F2eKOHeYgghLYJzsfSvoCYf7%0As2VlByhuLDU4ieBVG8spJdfLmKhpXCT7/DMT5o2Whcu0gzHbtlkCI1m2WHkIcFFiYKP3QYk3zI1N%0AhlgL1KrqUxjaLGxWcdtOz441YtMYAQ7IBpeteZOpW1tKf7+qODQjRTwLEaizWSrp6E4s2XcAsSrY%0Ane4rQoguaBUinL3UxM4sQ1UZes9hsGRKFVRRd44SEW92IaIh4LVxYlcll91tDKfBPOg/1+YCjrMo%0AMPiWIbikL8L47hQDDIFAmCOmeXLhq5qLZ4Kkgrx0/80zateGIfIsUIpgsfMQKkGqOtPk2ApCPi/9%0A3B1OJ4e1CiuCab4/OD3E6fgQa5dcDRkhGSUxRM+cESd3usJ8dCwbgXExAarXF8XxNEGmBlVIZRcA%0Ay2eBmp7zxDOijSXqkIyGjnuYQtuhe3OayJBK3hzPeQFrp2iOncZ8mMHBcFu0HVXfJRato842B3Dv%0ActWCnLtYnw6PU40ISii1nZe8oSZWGXCJ1uoNZ1K3uLg4tCJfRkZ+FQu5YnQ/1cCu9wxWLwKsNSN2%0AXykKznkVquiGuSHERo/qhF6pIFvwSeswZiji3YwSAtQulIkADtPQ59amwgc0yynOQymu+xbelgLr%0AkMctqy+emQNmIphuFQ5QLF68EG8ZXwHMduYea8ZkAOpNrTjaZ5+ZkURwY1vnA/F4kFT4NnDSQa2b%0AaKN/zuzKjYGb6Zov7BodtkAei7eyDOuxQBi9ya3Lc7uQ96IeEw2KJgHZDZp1FJqbspZNgzZoxbHC%0A4gJeFAbe3njBnWI5RL4U47i1Tw41wWRG3DAIJnS65wTuqnUhejdhrIoq8EW6lArqN5oOLD7FaRhW%0AVNmYTIjTNUNghBR8/kIcXqJaxLfUChm8dyqjAM/qN/x5ueC8XLAaxIgqbj9IUpG7RMFycepkIB4L%0A+VpQDd8Pys3X1TQhKip612KcIpIVQZMIUv+ORKCuyhhm1HUUYoGAOJlnaGDEo4mGHSc3vyg5IVrX%0AJBjeD3CTW4f6YhnFmgmrQSvlrIjeOMAb5Uh1kbBaxReviVOTcHBYL5ivAMDzwM5zWd18ooqgoBuY%0AB4j1WRTJIJGhUy/VfXvDIUHtQsjLgmJFTFF1IgZxaJIU/bKcRj8Bqzh0ByKHU8Ds57SU7GvLM8XD%0A3yB2aGWPPfbY4wWPq8iCBJV0AAAWmElEQVTIiQjohHwadLN5ApbSG0yCN9tQzkOWFAztFeoQEBJD%0AuGeVtekDoxnCsvQMSzwJBbNnMhQYHINntSEGF16aQ8DFMpsJiotlPBMEa3+tirU79JiJ69HS1QJg%0A3pje9orRxMEldScFzvbzx1xwtof3zIzHdTBVHqvA2FU41+qF1wx4FrgKXJ8kE3njjCIACP75vNWW%0ACRvGDisGBas6tS2oNijGd33sxWEhdRs1VaBaJ6CWigjfe3phW5XarqlL/9LQdIlTQOwqTBB0Ba+m%0Apb7J2l3POyKk5OyUOA+mSkwJocv4pskLYYTgjA5SAom6US/T0CiRNWO5DNs23ciibncgk2VuaYqY%0ADjOS0fRiio2eBzTnoD4vMrReqghKzzbzMOw9n8/IebBTIjE691YxOjhzzk6bJYU3qFDzQGtzxM2R%0AKBzbOE8vPcCjd7RuzJSSQ5qPb88wHzoIM8h2NhwmSIZTXEOYMB175hsRDFpJx+TdpMITKPUGLkWx%0A3fOigCzSpVewPq4oj233vLZz087DKFxyVGeYNRjQbuJCYOiAWphdiwiBME1dPI2w1m7lNyC2aUqg%0A3jBXWkmyN4OthUehWbJDPjlnv9aFdHgaQJDrYILRlPxzBI2o0H+e+7UndXhSyzRov19hq7e3P9zB%0AvC1GHUPlyEhTb4GOw1VL6qZ9G77AawiQTIjeBFdRja/NLM735o2aX60bbDJwE+SyXyAx4WSYq3LE%0A1J25D4qDrX4XAg4G2SxldR++RQQTM8oTCnjW2Rl4gwUTUmeEKOFo32UhxnEjThRlPDBCFYdTuFSs%0AtpAHOC0ZHNgx3lirK+5RKKjKQ6gK7Asj61hUmyRB58bKUHUUBUR98Q40qFMMcl42IXjb8cQButkn%0A+gVKTV2ySywIsd9AbRG3OdrQwwgAuz1aQLTFui3i7Q8AhCkh9dcxjcWbBsumlALp8gLSOkYXU0/M%0Aa/NeBFo3Zj8uFc6GiWlqIlY23o6jz4eEw+k4vGBDQO0eknls24XE2/qJRn1izRWrdTY2yAY49k5F%0AIu+GFK0b2zbxB6espYmhAc1izlvXGWmKSMbXnh+cMJ86nS7i3EXpqqJ7hMY0IR5M4z01Am9vhY9T%0AcL56mCJo6uqPQ2SOYxo8TKj3KahmrOstVrMsPL9+dobaVAXB4JgQGNHGMjGD504PVe+SVKtneEe2%0AitcLEMglP2IISNaVKiK+zijU8eolZ2jJ3i0ttbrFYr65AdU2rsYd6jdB8O/Ioampapr939I7ccHO%0AyhJRlA77gnyKKEQcXNrh+QGTHVrZY4899njB4yoyciKGWAWZRVyWlpmRrJocNWK1JoVaBEV7gWxw%0AaSsREAcjowZBSPaUnhjBspSwgRNI4Vukklv3Z28ASFVxYxnbXHV0AYYEmQ0CAbD0CrsKljK2tEup%0Ao2gUg9uFIQ5eMRP7TmMCeUZ9VHWO8kRApoipd7JxhdWSkEW9OJJL8W00ETkUI1XAXVuF1tZM1a2p%0AiEa9EIJiTQ6sBZp6l2XyLJikQStdJlUFLq7VGCz997IX77Ya5EL6pM0ejWykFGv1bP+JkZGLV/CJ%0AeWTdMbrzUYgJHMa/maM3HqmQZ0K1ZM+Im067bZvNdLdbytUqyN1Jp2443oRNRh5d1pSZh6QtRUgl%0Ad8OBVi845rXAm5A4IPZu0KCooRdBM7pkOcBIc0KMk4/f2wbB6GLZUqvfH/mSUbp0amLfoVIKmEP0%0A4lsugtvHVrArFedLL96RF4rn0yMcTAxLiLHUCrV54cBDFjayF5FXKaPhLLBbFJJWoDM9loz1ZsHy%0Amu0CLquLtx0S42hsoAhtot4AFHHs+AKNbkgVrOviEEhMyS8jJQFMAybN89AfIhqdk6oIdp8nYtQQ%0AXXdGVYe0cZVNgXKgi8TkdnIhNrtB7XZ+IN81KpPfN0UYoTeGleKwViRAOhHhRYRW5miCOypInS5E%0AhGhbSk4HTLYYLUt2l23SCupdVLW0LilrUgBLL8q3tlmzrEJgx5JVCd0NmzSiivoCeJFm0QYAa25Q%0ACdBww76oKgfMdgFnrY6Dr7UCdYFJTCNKcA/Iickpk/oE04MdQxM05kmfH5Tiqn0sEXWzGFL3BFzW%0A0X6ug0VR1tWZPEoBUtUhhaYjZNAME9ToWUTVWQwayVkfIcWGvffrWdUXb2BALiIKpuFk3i9KgfhC%0AKKJgoaEmSISifZEIvl0Mh9GQFFJ0GE7s+wNAjO1h41RIhWPOkDqc57S5xwMmaNRh1iJNwbCLhgV2%0A4wDi4E1MojowYg7eiUrUmnoAa8gpSwN7YTBVx6+JBqOC2PfEIuTURw7ZmVMgwunhQ+8MXW+y09Ni%0AmgbrJo0GLC1wiiNN0a97nhIoHaB225/PGa/9VltI61qRbME5PnqElBob5XB6CYdjW8izSPMGdQrP%0A0CoXhjem5ZyHEmGKzsyhmn0hzzcXLL/9OpbXm+rpVFccDMY8xYhjfxDl0SW5SnYqYqDo1y1HRpTg%0AzV1x0wlMQm5tVzKBR3bhVMatdn7QBkn6wpqiQ2Z0mpC7Tnwd5yjNk9cR0jRDKKL0z6kV3OUVptk7%0AhCdNqLnf39nlOHgDP9EOreyxxx57/O6Jq8jIGYwwtafWUUchT0Wcf3uYEiR2VxvCrRXiEgvWXhVe%0ACvK6Qqy/t9QVZAyW9cIuiTvNE8gYBaCA7h5TRcBSsfSsDIpby9gmrrjtOtBQVHsaz0y+hZ+mabSY%0Aq2BRdYci2UAgtQxNEQqhya+iZ2gd/hl64F3HowvzcNAnm056uknqbkfb1nc3RG7/aIJQXSulDO3l%0AwARF592LbynnKhDrOpoSoHFyB/EQghvdBh6F05ILAnV7Od1IAA9GeimCWirEegJqYAQMs+uNbIvP%0ABT9hY7QpWmvLerusbK2rnxeAXIK7aczbvOjGxZ4DWGnAPsyj2ETsUBS0uey030WbTHtAdKSWhbuO%0AC7k+SUppZJUhIFuGVkQQa9frWBFqL5YFzKcTqDc+nS+enR8OJ6zcpWcXZwZRSF7gnOeEySC9FBgU%0AJohhj3kl5LUzJyJczIgnkGXknI4Am/mwCAJVBPt98+mIMHchu4ql+wXg4jsb4XYuAKBcCpab1vRz%0AfvVVnF/9TdDSMvKQtNmyAZgoYLLd5MTRZWRVyLPgEEfzGQEokb2pRolB0nd9Q/JDVaDdsYvD2NmJ%0AuryBGPnBN8mREc3unlNA7T0rIC/uxikCdn7DNAESxsLKimQZeUwHEHV53bOvTYFHn0FERZWum/Oi%0AQSvMOHWbKBIEg01u14zo+sFASgN/PRotccWAIBZqJgmr+VOSrKhr73xT6LmzTg5Ix3ahUpqhhj9O%0AITVzis5IAZDsxOUnOjPraA7iAVmmMPBfjgnTLMilwyGjS3QiHhRHjujCyq3tpn9fdm3vQITMAbEz%0AdTg4zFOk+rasBHY8UUSdaVJKddpWFUVQf14AxKNrUqtfwI0+aPoiSr761lWQQkWO7Xcfpwk42Jb4%0AmJD6ok7BtXGwYRmBx2IZg2Ll7P6SIIwHXBzWZbUWZ2esl3Wj00zOhgkhoLKMcVZxOIhDHNtUHh2B%0AvHmIKsiEdmxhw4BzFOxQFCoNyiII06FvqZOPHaqom+7A9nbyz+wLkMigqeUNK6mI+kU1PThhOhxR%0AbMHnlFyBL6TZxbS4Dj10DtUX8pCif49SFbp0vZamJ95pnZEixKG0A5BONvYZpXbmGIFDQjA2Tjwd%0AMVnXJ0rGsphkYRmKoCUvOJ8bnHL72qs4v/ZbAIDl9d8GlQUPTE/90QQc7eKboBjypgN717rRj68y%0AOndD7xYecFRv7g7CXl8JKY0mNyY3dyEiRHu41VKQa0ayhEiNrdveWL35L6sCth6FFECdvZQiqCZ0%0ABD1NCZOxfjgkp/eu3JJDoKkvJs9aKiaH655/Id+hlT322GOPFzyuIiNnIsQHjc/KqF4BphQ3Wicy%0AHFtYYd7BOCq8Qp844CzUNJfRmnBC33ovK0qX5syru4/T4YBgT8waAiYObuASUHGxLfUhwVkkgHir%0Ab64Vk+0OaiR37lEohBmWTKAI+VgyCJOMTMzegjwe8pAQMNs8VGYcVHFrGWrcNB4FGg5JMTGKwUQT%0AxFggDQrqGWXTvVBkm4tEQFdrThpcK5xFHAIJGFlokMZV79n+WdahCaGCqWuPYLMxJPLfpaW6DoaY%0A8opQZ9TokKvNG450Ka5aV2sdMrZMrmSoqs2lxrVXRos/h6dkdLsyX4jOxtE2/CE8J/rExrYrRCIM%0A6zAiGsqZUxwNKdTaWbbj7wXWdc0+xpyzsViA82Vx82UAzkE/PXzYtuu9qHs4DR56iC4vzEndiUZR%0AMJRrw4DRcgGr+P2VEjnLh6YZOrd7UKcHUINWMlL3sIZqwLS5X3g+go0RUuUWVfs9cXFdost5wfm2%0AFVQf396grE3zXGTFYQJmgy2miZypMmlE7DK2GlxVUeuTEFlvCAohNM2kvpsKDDZiQc3ZG+PSpreA%0Aua0X7Xe1HgoAKJVBRcG1s3EaAaN9/9EMdggJMK44cWziPmjORVmHttA0P8B0avZ0Mc14bPq86XHB%0AYjDLRHXs5JHdlnBAg28eV7GQg0b3Fbg6NJnm5LjjKhXRLtSiFXPfkrLi1D0vQXgojFvbaBxiwmr0%0AQ0nkIk6ghGI2TVwSVoNfDktC5eBUswWM2SazRnKYhwKwdAqWKFZjhBxrdAldQEHEMGQFMQRffGci%0AlK7xXCu6n0Aidju7U2CILQwHIpw14GS/eRXBqbNpVHC0uVgQOsqBooTZ389Or2ryJrXDjsgq7hm6%0A1IKDPVYqjYuDmB2XVRAieOhHcHAWV8kCNaxxu9VjGj0htQ58nsDI/c5Epynagi1bUaHR7NEYMP0n%0AyG9e+88B28QITmPxxqYD07WVVB0zFTE8VfxXweEQEheaog00JBg6Mef1gmAQBDNDCUO2OOehEVJk%0AGAos2S33kMcDKk0zUocv5gM4TlhrZ+0cINr1QgZ1lXge+kGV/ClaNXjS0Rk60b/LDLbFSKcZ2hOa%0AdMBqZ78WOETEMYBoNOaRsnfC3i4FF/uOt8vqD5Ulryjd2EFWcGeUhYoUgdDx5yn4wqiVkHPHu4du%0ACXHwzExVUV2uuiUnfufRgLUoBk8AOZA3GLbLxj5bK/rVPoUCpeQ/UyNjsu9yK6tfO8wBQQd2Hwya%0AiZVAGpwRM1PCyYTB4uEEFDPS4IzZGoIK1QZzoeH73BuF+PkBkx1a2WOPPfZ4weM6MnKQP1IijyaD%0AOCWsvVi4CnoBgSFO/p8C+/FZCUsgHOypWykiupC7uBmFCKyK0TLPniEu64o5Js+cCYylV5ZLhk7D%0ACLrzUSuJa3Ks1IqUPYTEC6d5s2+vFMbPS2gNSgBWqs4jrwTXi8ja+NpuUrwxog5KqNozx1EsjRgm%0ADYxNOzGMn0pDKS933qooFquYt2KrZRx1NCyEQKgsw+SDuFfzWlE19GaT0tNaTFOCWkZcN45OCmrn%0ApafBG9s41dFE1NQGR6NQ/yYMHQbHlVAgo3i5wXaIR1ZZq3hrN9UxJ7WKyRiMQmbf2lYMRykOGGwW%0AwM0+WBgrdQ4+2t6990OU4hIJEPXXtVTUPJqOekG2FWE7EbzJRrjLD8IwR1CM4q6Sm4VUf2+77ruu%0AkCqBiMfWHUNZkCk0hgiAytHPafPK7rBcgNBwHFqrQGTx77iYPkytFaupMkotzsJQFKgpDla9ADzk%0AX7M2hVOgwSm19Pc1idw23mG/vmUyld4z0ecPmx1Y9xO0uezbOZE6tiiQYXwSuElp950dM7Ldk1EC%0ASi9gV/UCPgs8O2dRQNkb+7QIxHR6QiRE2/EGIVDvXJQK0n6+9cvpzPegL8ep+e0KIvq/AB4D+I37%0AHssmvgbXNR7g+sZ0beMBrm9M+3jePK5tTNcynm9S1a99njdexUIOAET0s6r6bfc9jh7XNh7g+sZ0%0AbeMBrm9M+3jePK5tTNc2nueJHSPfY4899njBY1/I99hjjz1e8Limhfwf3/cAnoprGw9wfWO6tvEA%0A1zemfTxvHtc2pmsbz5vG1WDke+yxxx57/M7imjLyPfbYY489fgdxFQs5EX03EX2KiD5DRB++h8//%0ARiL6z0T0P4noF4jor9nxHySizxHRy/bnA3c4ps8S0Sfsc3/Wjr2TiP4DEX3a/v49dzieP7CZh5eJ%0A6DUi+oG7nCMi+hEi+gIRfXJz7A3nhFr8A7umfp6I3neHY/q7RPRL9rk/SURfZcffTUTnzVz98B2N%0A55nniIj+ls3Rp4joj93ReH5iM5bPEtHLdvxtnx/7nGfd7/d6Lb2l6KLq9/UHTVvsVwC8F8AE4OMA%0AvuWOx/AuAO+z148A/DKAbwHwgwD+xj3Ny2cBfM1Tx/4OgA/b6w8D+KF7PGe/DuCb7nKOAHwXgPcB%0A+OSbzQmADwD492gdId8O4GfucEx/FEC01z+0GdO7t++7w/G84Tmya/zjAGYA77H7MLzd43nq//8e%0AgL99V/Njn/Os+/1er6W38ucaMvI/BOAzqvqrqroC+HEAH7zLAajqK6r6MXv9OoBfBPD1dzmG54wP%0AAvhRe/2jAP7kPY3jDwP4FVX933f5oar6XwH85lOHnzUnHwTwz7XFTwP4KiJ6112MSVV/SlW7AtZP%0AA/iGr/Tnfjnj+RLxQQA/rqqLqv4vAJ9Bux/vZDzUWkb/LIB/9ZX8zOcY07Pu93u9lt5KXMNC/vUA%0A/s/m37+Ge1xEiejdAL4VwM/Yob9q26kfuUsoA62v+KeI6OeI6C/Zsa9T1Vfs9a8D+Lo7HM82PoQn%0Ab777miPg2XNyLdfV96Nlcz3eQ0T/g4j+CxF95x2O443O0X3P0XcC+Lyqfnpz7E7n56n7/dqvpWfG%0ANSzkVxNE9BDAvwHwA6r6GoB/BOD3AfiDAF5B2wbeVXyHqr4PwPsB/BUi+q7tf2rb89055YiIJgDf%0AA+Bf26H7nKMn4r7m5FlBRB9BU1P+MTv0CoDfq6rfCuCvA/iXRPTSHQzlas7RU/Hn8GRCcKfz8wb3%0Au8e1XUtvFtewkH8OwDdu/v0NduxOg4gS2kn9MVX9twCgqp9X1arNquaf4Cu87fxSoaqfs7+/AOAn%0A7bM/37d09vcX7mo8m3g/gI+p6udtfPc2RxbPmpN7va6I6PsA/HEAf94WBRiE8UV7/XNomPTvf7vH%0A8iXO0b3NERFFAH8awE9sxnln8/NG9zuu9Fp6nriGhfy/A/hmInqPZXsfAvDRuxyAYXX/FMAvqurf%0A3xzf4mB/CsAnn/7Zt2k8D4joUX+NVjz7JNq8fK+97XsB/Lu7GM9T8UQWdV9ztIlnzclHAfwFYxx8%0AO4BXN9vmtzWI6LsB/E0A36Oqt5vjX0vmhEFE7wXwzQB+9Q7G86xz9FEAHyKimYjeY+P5b2/3eCz+%0ACIBfUtVf24zzTubnWfc7rvBaeu6472qrjqrwL6M9gT9yD5//HWjbqJ8H8LL9+QCAfwHgE3b8owDe%0AdUfjeS8am+DjAH6hzwmArwbwnwB8GsB/BPDOO56nBwC+COAdm2N3NkdoD5BXAGQ0nPIvPmtO0BgG%0A/9CuqU8A+LY7HNNn0DDVfi39sL33z9j5fBnAxwD8iTsazzPPEYCP2Bx9CsD772I8dvyfAfjLT733%0AbZ8f+5xn3e/3ei29lT97Z+cee+yxxwse1wCt7LHHHnvs8RZiX8j32GOPPV7w2BfyPfbYY48XPPaF%0AfI899tjjBY99Id9jjz32eMFjX8j32GOPPV7w2BfyPfbYY48XPPaFfI899tjjBY//B3F/GfbiKk5T%0AAAAAAElFTkSuQmCC%0A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1271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2399202"/>
            <a:ext cx="3494648" cy="3516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972616" y="1916832"/>
            <a:ext cx="6624736" cy="4416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오른쪽 화살표 26"/>
          <p:cNvSpPr/>
          <p:nvPr/>
        </p:nvSpPr>
        <p:spPr>
          <a:xfrm>
            <a:off x="4391979" y="3861048"/>
            <a:ext cx="558485" cy="553267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1349737" y="6021288"/>
            <a:ext cx="1980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&lt; Current result &gt;</a:t>
            </a:r>
            <a:endParaRPr lang="ko-KR" alt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265922" y="6021288"/>
            <a:ext cx="1402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&lt; Our goal&gt;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50944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CustomShape 1"/>
          <p:cNvSpPr/>
          <p:nvPr/>
        </p:nvSpPr>
        <p:spPr>
          <a:xfrm>
            <a:off x="-209160" y="24120"/>
            <a:ext cx="9559800" cy="72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/>
          <a:lstStyle/>
          <a:p>
            <a:pPr marL="76320" algn="ctr">
              <a:lnSpc>
                <a:spcPct val="115000"/>
              </a:lnSpc>
            </a:pPr>
            <a:r>
              <a:rPr lang="en-US" sz="3600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Any Question?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" name="CustomShape 2"/>
          <p:cNvSpPr/>
          <p:nvPr/>
        </p:nvSpPr>
        <p:spPr>
          <a:xfrm>
            <a:off x="263700" y="3068960"/>
            <a:ext cx="8614080" cy="104564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1440" algn="ctr">
              <a:lnSpc>
                <a:spcPct val="100000"/>
              </a:lnSpc>
              <a:buClr>
                <a:srgbClr val="000000"/>
              </a:buClr>
            </a:pPr>
            <a:r>
              <a:rPr lang="en-US" sz="60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Thank you</a:t>
            </a:r>
            <a:endParaRPr lang="en-US" sz="6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7" name="CustomShape 3"/>
          <p:cNvSpPr/>
          <p:nvPr/>
        </p:nvSpPr>
        <p:spPr>
          <a:xfrm>
            <a:off x="3329280" y="6492960"/>
            <a:ext cx="2132280" cy="363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2714620679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CustomShape 1"/>
          <p:cNvSpPr/>
          <p:nvPr/>
        </p:nvSpPr>
        <p:spPr>
          <a:xfrm>
            <a:off x="-209160" y="24120"/>
            <a:ext cx="9559800" cy="72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/>
          <a:lstStyle/>
          <a:p>
            <a:pPr marL="76320" algn="ctr">
              <a:lnSpc>
                <a:spcPct val="115000"/>
              </a:lnSpc>
            </a:pPr>
            <a:r>
              <a:rPr lang="en-US" altLang="ko-KR" sz="36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Audio Classification - Previous Work</a:t>
            </a:r>
            <a:endParaRPr lang="en-US" altLang="ko-KR" sz="36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66" name="CustomShape 2"/>
          <p:cNvSpPr/>
          <p:nvPr/>
        </p:nvSpPr>
        <p:spPr>
          <a:xfrm>
            <a:off x="62376" y="1015200"/>
            <a:ext cx="8614080" cy="274364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altLang="ko-K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For example, ‘5Conv, 2FC’ </a:t>
            </a:r>
            <a:r>
              <a:rPr lang="en-US" altLang="ko-KR" sz="2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baseline </a:t>
            </a:r>
            <a:r>
              <a:rPr lang="en-US" altLang="ko-K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model’s detail</a:t>
            </a:r>
            <a:r>
              <a:rPr lang="en-US" altLang="ko-K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.</a:t>
            </a:r>
          </a:p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altLang="ko-KR" sz="2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It just flatten 2D model. (5X5 filter-&gt;1X25 filter, 2X2 stride-&gt;1X4 stride)</a:t>
            </a:r>
          </a:p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lang="en-US" sz="20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j-lt"/>
              <a:ea typeface="Arial"/>
            </a:endParaRPr>
          </a:p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Input: 16000X1 low waveform. </a:t>
            </a:r>
          </a:p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Output:1x16 labeled one hot vector. (</a:t>
            </a:r>
            <a:r>
              <a:rPr lang="en-US" altLang="ko-KR" sz="2000" dirty="0">
                <a:latin typeface="+mj-lt"/>
              </a:rPr>
              <a:t>'zero</a:t>
            </a:r>
            <a:r>
              <a:rPr lang="en-US" altLang="ko-KR" sz="2000" dirty="0" smtClean="0">
                <a:latin typeface="+mj-lt"/>
              </a:rPr>
              <a:t>', …,  'eight', …, </a:t>
            </a:r>
            <a:r>
              <a:rPr lang="en-US" altLang="ko-KR" sz="2000" dirty="0">
                <a:latin typeface="+mj-lt"/>
              </a:rPr>
              <a:t>'house', 'dog</a:t>
            </a:r>
            <a:r>
              <a:rPr lang="en-US" altLang="ko-KR" sz="2000" dirty="0" smtClean="0">
                <a:latin typeface="+mj-lt"/>
              </a:rPr>
              <a:t>'</a:t>
            </a:r>
            <a:r>
              <a:rPr lang="en-US" sz="2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)</a:t>
            </a:r>
          </a:p>
          <a:p>
            <a:pPr marL="285840" lvl="1" indent="-284400">
              <a:buClr>
                <a:srgbClr val="000000"/>
              </a:buClr>
              <a:buFont typeface="Arial"/>
              <a:buChar char="•"/>
            </a:pPr>
            <a:r>
              <a:rPr lang="en-US" sz="2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Loss:  cross entropy loss</a:t>
            </a:r>
          </a:p>
          <a:p>
            <a:pPr marL="285840" lvl="1" indent="-284400">
              <a:buClr>
                <a:srgbClr val="000000"/>
              </a:buClr>
              <a:buFont typeface="Arial"/>
              <a:buChar char="•"/>
            </a:pPr>
            <a:r>
              <a:rPr lang="en-US" sz="20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Obtimizer</a:t>
            </a:r>
            <a:r>
              <a:rPr lang="en-US" sz="2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: Adam</a:t>
            </a:r>
          </a:p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lang="en-US" sz="20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164486" y="3661836"/>
            <a:ext cx="8727994" cy="2503468"/>
            <a:chOff x="164486" y="3758843"/>
            <a:chExt cx="8727994" cy="2503468"/>
          </a:xfrm>
        </p:grpSpPr>
        <p:pic>
          <p:nvPicPr>
            <p:cNvPr id="1027" name="Picture 3" descr="C:\Users\BbChip\Desktop\lab_meeting\190302\base_architecture_5_conv_2_fc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4486" y="3933057"/>
              <a:ext cx="8627674" cy="23292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/>
            <p:cNvSpPr txBox="1"/>
            <p:nvPr/>
          </p:nvSpPr>
          <p:spPr>
            <a:xfrm>
              <a:off x="7380313" y="5898490"/>
              <a:ext cx="576063" cy="25391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050" dirty="0" smtClean="0"/>
                <a:t>     </a:t>
              </a:r>
              <a:endParaRPr lang="ko-KR" altLang="en-US" sz="1050" dirty="0"/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467544" y="4869160"/>
              <a:ext cx="83869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000" dirty="0" err="1" smtClean="0"/>
                <a:t>Conv</a:t>
              </a:r>
              <a:r>
                <a:rPr lang="en-US" altLang="ko-KR" sz="1000" dirty="0" smtClean="0"/>
                <a:t>(25)</a:t>
              </a:r>
            </a:p>
            <a:p>
              <a:pPr algn="ctr"/>
              <a:r>
                <a:rPr lang="en-US" altLang="ko-KR" sz="1000" dirty="0" err="1" smtClean="0"/>
                <a:t>MaxPool</a:t>
              </a:r>
              <a:r>
                <a:rPr lang="en-US" altLang="ko-KR" sz="1000" dirty="0" smtClean="0"/>
                <a:t>(4)</a:t>
              </a:r>
              <a:endParaRPr lang="ko-KR" altLang="en-US" sz="1000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33898" y="4478923"/>
              <a:ext cx="73770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 smtClean="0"/>
                <a:t>1@16000</a:t>
              </a:r>
              <a:endParaRPr lang="ko-KR" altLang="en-US" sz="1000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885818" y="3758843"/>
              <a:ext cx="6222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 smtClean="0"/>
                <a:t>1X1024</a:t>
              </a:r>
              <a:endParaRPr lang="ko-KR" altLang="en-US" sz="1000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8411258" y="4797152"/>
              <a:ext cx="48122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 smtClean="0"/>
                <a:t>1X16</a:t>
              </a:r>
              <a:endParaRPr lang="ko-KR" altLang="en-US" sz="1000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7164288" y="4293096"/>
              <a:ext cx="55175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 smtClean="0"/>
                <a:t>1X512</a:t>
              </a:r>
              <a:endParaRPr lang="ko-KR" altLang="en-US" sz="1000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187624" y="4622939"/>
              <a:ext cx="66717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 smtClean="0"/>
                <a:t>8@3994</a:t>
              </a:r>
              <a:endParaRPr lang="ko-KR" altLang="en-US" sz="1000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763688" y="4653136"/>
              <a:ext cx="66717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 smtClean="0"/>
                <a:t>16@993</a:t>
              </a:r>
              <a:endParaRPr lang="ko-KR" altLang="en-US" sz="10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2339752" y="4622939"/>
              <a:ext cx="66717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 smtClean="0"/>
                <a:t>32@243</a:t>
              </a:r>
              <a:endParaRPr lang="ko-KR" altLang="en-US" sz="1000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2967250" y="4478923"/>
              <a:ext cx="59663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 smtClean="0"/>
                <a:t>64@55</a:t>
              </a:r>
              <a:endParaRPr lang="ko-KR" altLang="en-US" sz="1000" dirty="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3543314" y="4077072"/>
              <a:ext cx="59663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 smtClean="0"/>
                <a:t>128@8</a:t>
              </a:r>
              <a:endParaRPr lang="ko-KR" altLang="en-US" sz="1000" dirty="0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5652120" y="5877272"/>
              <a:ext cx="108012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 smtClean="0"/>
                <a:t>Fully-</a:t>
              </a:r>
              <a:r>
                <a:rPr lang="en-US" altLang="ko-KR" sz="1000" dirty="0" err="1" smtClean="0"/>
                <a:t>Conncted</a:t>
              </a:r>
              <a:endParaRPr lang="ko-KR" altLang="en-US" sz="1000" dirty="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301066" y="5045114"/>
              <a:ext cx="83869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000" dirty="0" err="1" smtClean="0"/>
                <a:t>Conv</a:t>
              </a:r>
              <a:r>
                <a:rPr lang="en-US" altLang="ko-KR" sz="1000" dirty="0" smtClean="0"/>
                <a:t>(25)</a:t>
              </a:r>
            </a:p>
            <a:p>
              <a:pPr algn="ctr"/>
              <a:r>
                <a:rPr lang="en-US" altLang="ko-KR" sz="1000" dirty="0" err="1" smtClean="0"/>
                <a:t>MaxPool</a:t>
              </a:r>
              <a:r>
                <a:rPr lang="en-US" altLang="ko-KR" sz="1000" dirty="0" smtClean="0"/>
                <a:t>(4)</a:t>
              </a:r>
              <a:endParaRPr lang="ko-KR" altLang="en-US" sz="1000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2149133" y="5189130"/>
              <a:ext cx="83869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000" dirty="0" err="1" smtClean="0"/>
                <a:t>Conv</a:t>
              </a:r>
              <a:r>
                <a:rPr lang="en-US" altLang="ko-KR" sz="1000" dirty="0" smtClean="0"/>
                <a:t>(25)</a:t>
              </a:r>
            </a:p>
            <a:p>
              <a:pPr algn="ctr"/>
              <a:r>
                <a:rPr lang="en-US" altLang="ko-KR" sz="1000" dirty="0" err="1" smtClean="0"/>
                <a:t>MaxPool</a:t>
              </a:r>
              <a:r>
                <a:rPr lang="en-US" altLang="ko-KR" sz="1000" dirty="0" smtClean="0"/>
                <a:t>(4)</a:t>
              </a:r>
              <a:endParaRPr lang="ko-KR" altLang="en-US" sz="1000" dirty="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987824" y="5373216"/>
              <a:ext cx="83869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000" dirty="0" err="1" smtClean="0"/>
                <a:t>Conv</a:t>
              </a:r>
              <a:r>
                <a:rPr lang="en-US" altLang="ko-KR" sz="1000" dirty="0" smtClean="0"/>
                <a:t>(25)</a:t>
              </a:r>
            </a:p>
            <a:p>
              <a:pPr algn="ctr"/>
              <a:r>
                <a:rPr lang="en-US" altLang="ko-KR" sz="1000" dirty="0" err="1" smtClean="0"/>
                <a:t>MaxPool</a:t>
              </a:r>
              <a:r>
                <a:rPr lang="en-US" altLang="ko-KR" sz="1000" dirty="0" smtClean="0"/>
                <a:t>(4)</a:t>
              </a:r>
              <a:endParaRPr lang="ko-KR" altLang="en-US" sz="1000" dirty="0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4029566" y="5621178"/>
              <a:ext cx="83869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000" dirty="0" err="1" smtClean="0"/>
                <a:t>Conv</a:t>
              </a:r>
              <a:r>
                <a:rPr lang="en-US" altLang="ko-KR" sz="1000" dirty="0" smtClean="0"/>
                <a:t>(25)</a:t>
              </a:r>
            </a:p>
            <a:p>
              <a:pPr algn="ctr"/>
              <a:r>
                <a:rPr lang="en-US" altLang="ko-KR" sz="1000" dirty="0" err="1" smtClean="0"/>
                <a:t>MaxPool</a:t>
              </a:r>
              <a:r>
                <a:rPr lang="en-US" altLang="ko-KR" sz="1000" dirty="0" smtClean="0"/>
                <a:t>(4)</a:t>
              </a:r>
              <a:endParaRPr lang="ko-KR" altLang="en-US" sz="1000" dirty="0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7596336" y="5805264"/>
              <a:ext cx="108012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 smtClean="0"/>
                <a:t>Fully-</a:t>
              </a:r>
              <a:r>
                <a:rPr lang="en-US" altLang="ko-KR" sz="1000" dirty="0" err="1" smtClean="0"/>
                <a:t>Conncted</a:t>
              </a:r>
              <a:endParaRPr lang="ko-KR" altLang="en-US" sz="1000" dirty="0"/>
            </a:p>
          </p:txBody>
        </p:sp>
      </p:grpSp>
      <p:cxnSp>
        <p:nvCxnSpPr>
          <p:cNvPr id="41" name="직선 연결선 40"/>
          <p:cNvCxnSpPr/>
          <p:nvPr/>
        </p:nvCxnSpPr>
        <p:spPr>
          <a:xfrm>
            <a:off x="179512" y="3429000"/>
            <a:ext cx="8640960" cy="0"/>
          </a:xfrm>
          <a:prstGeom prst="line">
            <a:avLst/>
          </a:prstGeom>
          <a:ln w="25400">
            <a:solidFill>
              <a:schemeClr val="tx1">
                <a:alpha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3618843" y="6185624"/>
            <a:ext cx="19037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/>
              <a:t>[ Baseline Architecture]</a:t>
            </a:r>
            <a:endParaRPr lang="ko-KR" altLang="en-US" sz="1200" b="1" dirty="0"/>
          </a:p>
        </p:txBody>
      </p:sp>
      <p:sp>
        <p:nvSpPr>
          <p:cNvPr id="5" name="직사각형 4"/>
          <p:cNvSpPr/>
          <p:nvPr/>
        </p:nvSpPr>
        <p:spPr>
          <a:xfrm>
            <a:off x="197041" y="3625831"/>
            <a:ext cx="1872208" cy="3182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 smtClean="0">
                <a:solidFill>
                  <a:schemeClr val="tx1"/>
                </a:solidFill>
              </a:rPr>
              <a:t>Channel@Data</a:t>
            </a:r>
            <a:r>
              <a:rPr lang="en-US" altLang="ko-KR" sz="1400" dirty="0" err="1">
                <a:solidFill>
                  <a:schemeClr val="tx1"/>
                </a:solidFill>
              </a:rPr>
              <a:t>S</a:t>
            </a:r>
            <a:r>
              <a:rPr lang="en-US" altLang="ko-KR" sz="1400" dirty="0" err="1" smtClean="0">
                <a:solidFill>
                  <a:schemeClr val="tx1"/>
                </a:solidFill>
              </a:rPr>
              <a:t>ize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5" name="Slide Number Placeholder 3"/>
          <p:cNvSpPr txBox="1">
            <a:spLocks/>
          </p:cNvSpPr>
          <p:nvPr/>
        </p:nvSpPr>
        <p:spPr>
          <a:xfrm>
            <a:off x="3505200" y="6520259"/>
            <a:ext cx="2133600" cy="337741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sz="1600" dirty="0" smtClean="0"/>
              <a:t>- </a:t>
            </a:r>
            <a:fld id="{418E402C-A4B3-B44A-8179-21E78BEC4A82}" type="slidenum">
              <a:rPr lang="en-US" sz="1600" smtClean="0"/>
              <a:pPr algn="ctr">
                <a:defRPr/>
              </a:pPr>
              <a:t>3</a:t>
            </a:fld>
            <a:r>
              <a:rPr lang="en-US" sz="1600" dirty="0" smtClean="0"/>
              <a:t> -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241569223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CustomShape 1"/>
          <p:cNvSpPr/>
          <p:nvPr/>
        </p:nvSpPr>
        <p:spPr>
          <a:xfrm>
            <a:off x="-209160" y="24120"/>
            <a:ext cx="9559800" cy="72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/>
          <a:lstStyle/>
          <a:p>
            <a:pPr marL="76320" algn="ctr">
              <a:lnSpc>
                <a:spcPct val="115000"/>
              </a:lnSpc>
            </a:pPr>
            <a:r>
              <a:rPr lang="en-US" altLang="ko-KR" sz="36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Audio Classification - Previous Work</a:t>
            </a:r>
            <a:endParaRPr lang="en-US" altLang="ko-KR" sz="36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66" name="CustomShape 2"/>
          <p:cNvSpPr/>
          <p:nvPr/>
        </p:nvSpPr>
        <p:spPr>
          <a:xfrm>
            <a:off x="62376" y="1015200"/>
            <a:ext cx="8614080" cy="39757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altLang="ko-KR" dirty="0" smtClean="0"/>
              <a:t>Fine tuning task in 1D-CNN</a:t>
            </a:r>
            <a:endParaRPr lang="en-US" altLang="ko-KR" dirty="0"/>
          </a:p>
        </p:txBody>
      </p:sp>
      <p:sp>
        <p:nvSpPr>
          <p:cNvPr id="4" name="모서리가 둥근 직사각형 3"/>
          <p:cNvSpPr/>
          <p:nvPr/>
        </p:nvSpPr>
        <p:spPr>
          <a:xfrm>
            <a:off x="107504" y="2681146"/>
            <a:ext cx="1368152" cy="45982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1. Dropout</a:t>
            </a:r>
            <a:endParaRPr lang="ko-KR" altLang="en-US" sz="1400" dirty="0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1619672" y="2681146"/>
            <a:ext cx="1368152" cy="45982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2. Batch Normalization</a:t>
            </a:r>
            <a:endParaRPr lang="ko-KR" altLang="en-US" sz="1400" dirty="0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3131840" y="2681146"/>
            <a:ext cx="1368152" cy="45982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3. D·O + B</a:t>
            </a:r>
            <a:r>
              <a:rPr lang="en-US" altLang="ko-KR" sz="1400" dirty="0"/>
              <a:t>·</a:t>
            </a:r>
            <a:r>
              <a:rPr lang="en-US" altLang="ko-KR" sz="1400" dirty="0" smtClean="0"/>
              <a:t>N</a:t>
            </a:r>
            <a:endParaRPr lang="ko-KR" altLang="en-US" sz="1400" dirty="0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1619672" y="3689258"/>
            <a:ext cx="1368152" cy="45982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4. Reduce FC</a:t>
            </a:r>
            <a:endParaRPr lang="ko-KR" altLang="en-US" sz="1400" dirty="0"/>
          </a:p>
        </p:txBody>
      </p:sp>
      <p:cxnSp>
        <p:nvCxnSpPr>
          <p:cNvPr id="7" name="꺾인 연결선 6"/>
          <p:cNvCxnSpPr>
            <a:stCxn id="4" idx="2"/>
            <a:endCxn id="15" idx="0"/>
          </p:cNvCxnSpPr>
          <p:nvPr/>
        </p:nvCxnSpPr>
        <p:spPr>
          <a:xfrm rot="16200000" flipH="1">
            <a:off x="1273519" y="2659029"/>
            <a:ext cx="548290" cy="1512168"/>
          </a:xfrm>
          <a:prstGeom prst="bentConnector3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꺾인 연결선 10"/>
          <p:cNvCxnSpPr>
            <a:stCxn id="14" idx="2"/>
            <a:endCxn id="15" idx="0"/>
          </p:cNvCxnSpPr>
          <p:nvPr/>
        </p:nvCxnSpPr>
        <p:spPr>
          <a:xfrm rot="5400000">
            <a:off x="2785687" y="2659029"/>
            <a:ext cx="548290" cy="1512168"/>
          </a:xfrm>
          <a:prstGeom prst="bentConnector3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>
            <a:stCxn id="13" idx="2"/>
            <a:endCxn id="15" idx="0"/>
          </p:cNvCxnSpPr>
          <p:nvPr/>
        </p:nvCxnSpPr>
        <p:spPr>
          <a:xfrm>
            <a:off x="2303748" y="3140968"/>
            <a:ext cx="0" cy="54829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모서리가 둥근 직사각형 18"/>
          <p:cNvSpPr/>
          <p:nvPr/>
        </p:nvSpPr>
        <p:spPr>
          <a:xfrm>
            <a:off x="1619672" y="1700808"/>
            <a:ext cx="1368152" cy="45982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0. Depth</a:t>
            </a:r>
            <a:endParaRPr lang="ko-KR" altLang="en-US" sz="1600" dirty="0"/>
          </a:p>
        </p:txBody>
      </p:sp>
      <p:cxnSp>
        <p:nvCxnSpPr>
          <p:cNvPr id="3" name="직선 화살표 연결선 2"/>
          <p:cNvCxnSpPr>
            <a:stCxn id="19" idx="2"/>
            <a:endCxn id="13" idx="0"/>
          </p:cNvCxnSpPr>
          <p:nvPr/>
        </p:nvCxnSpPr>
        <p:spPr>
          <a:xfrm>
            <a:off x="2303748" y="2160630"/>
            <a:ext cx="0" cy="52051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꺾인 연결선 5"/>
          <p:cNvCxnSpPr>
            <a:stCxn id="19" idx="2"/>
            <a:endCxn id="4" idx="0"/>
          </p:cNvCxnSpPr>
          <p:nvPr/>
        </p:nvCxnSpPr>
        <p:spPr>
          <a:xfrm rot="5400000">
            <a:off x="1287406" y="1664804"/>
            <a:ext cx="520516" cy="1512168"/>
          </a:xfrm>
          <a:prstGeom prst="bentConnector3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꺾인 연결선 20"/>
          <p:cNvCxnSpPr>
            <a:stCxn id="19" idx="2"/>
            <a:endCxn id="14" idx="0"/>
          </p:cNvCxnSpPr>
          <p:nvPr/>
        </p:nvCxnSpPr>
        <p:spPr>
          <a:xfrm rot="16200000" flipH="1">
            <a:off x="2799574" y="1664804"/>
            <a:ext cx="520516" cy="1512168"/>
          </a:xfrm>
          <a:prstGeom prst="bentConnector3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179512" y="1412776"/>
            <a:ext cx="8640960" cy="0"/>
          </a:xfrm>
          <a:prstGeom prst="line">
            <a:avLst/>
          </a:prstGeom>
          <a:ln w="25400">
            <a:solidFill>
              <a:schemeClr val="tx1">
                <a:alpha val="47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모서리가 둥근 직사각형 58"/>
          <p:cNvSpPr/>
          <p:nvPr/>
        </p:nvSpPr>
        <p:spPr>
          <a:xfrm>
            <a:off x="755576" y="4625362"/>
            <a:ext cx="1368152" cy="45982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5</a:t>
            </a:r>
            <a:r>
              <a:rPr lang="en-US" altLang="ko-KR" sz="1400" dirty="0" smtClean="0"/>
              <a:t>. Channel</a:t>
            </a:r>
            <a:endParaRPr lang="ko-KR" altLang="en-US" sz="1400" dirty="0"/>
          </a:p>
        </p:txBody>
      </p:sp>
      <p:sp>
        <p:nvSpPr>
          <p:cNvPr id="60" name="모서리가 둥근 직사각형 59"/>
          <p:cNvSpPr/>
          <p:nvPr/>
        </p:nvSpPr>
        <p:spPr>
          <a:xfrm>
            <a:off x="2483768" y="4625362"/>
            <a:ext cx="1368152" cy="45982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6</a:t>
            </a:r>
            <a:r>
              <a:rPr lang="en-US" altLang="ko-KR" sz="1400" dirty="0" smtClean="0"/>
              <a:t>. </a:t>
            </a:r>
            <a:r>
              <a:rPr lang="en-US" altLang="ko-KR" sz="1400" dirty="0"/>
              <a:t>Kernel Size</a:t>
            </a:r>
            <a:endParaRPr lang="ko-KR" altLang="en-US" sz="1400" dirty="0"/>
          </a:p>
        </p:txBody>
      </p:sp>
      <p:sp>
        <p:nvSpPr>
          <p:cNvPr id="61" name="모서리가 둥근 직사각형 60"/>
          <p:cNvSpPr/>
          <p:nvPr/>
        </p:nvSpPr>
        <p:spPr>
          <a:xfrm>
            <a:off x="1619672" y="5633474"/>
            <a:ext cx="1368152" cy="45982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7</a:t>
            </a:r>
            <a:r>
              <a:rPr lang="en-US" altLang="ko-KR" sz="1400" dirty="0" smtClean="0"/>
              <a:t>. Summary</a:t>
            </a:r>
            <a:endParaRPr lang="ko-KR" altLang="en-US" sz="1400" dirty="0"/>
          </a:p>
        </p:txBody>
      </p:sp>
      <p:cxnSp>
        <p:nvCxnSpPr>
          <p:cNvPr id="62" name="꺾인 연결선 61"/>
          <p:cNvCxnSpPr>
            <a:stCxn id="59" idx="2"/>
            <a:endCxn id="61" idx="0"/>
          </p:cNvCxnSpPr>
          <p:nvPr/>
        </p:nvCxnSpPr>
        <p:spPr>
          <a:xfrm rot="16200000" flipH="1">
            <a:off x="1597555" y="4927281"/>
            <a:ext cx="548290" cy="864096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꺾인 연결선 62"/>
          <p:cNvCxnSpPr>
            <a:stCxn id="60" idx="2"/>
            <a:endCxn id="61" idx="0"/>
          </p:cNvCxnSpPr>
          <p:nvPr/>
        </p:nvCxnSpPr>
        <p:spPr>
          <a:xfrm rot="5400000">
            <a:off x="2461651" y="4927281"/>
            <a:ext cx="548290" cy="864096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꺾인 연결선 72"/>
          <p:cNvCxnSpPr>
            <a:stCxn id="15" idx="2"/>
            <a:endCxn id="60" idx="0"/>
          </p:cNvCxnSpPr>
          <p:nvPr/>
        </p:nvCxnSpPr>
        <p:spPr>
          <a:xfrm rot="16200000" flipH="1">
            <a:off x="2497655" y="3955173"/>
            <a:ext cx="476282" cy="864096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꺾인 연결선 73"/>
          <p:cNvCxnSpPr>
            <a:stCxn id="15" idx="2"/>
            <a:endCxn id="59" idx="0"/>
          </p:cNvCxnSpPr>
          <p:nvPr/>
        </p:nvCxnSpPr>
        <p:spPr>
          <a:xfrm rot="5400000">
            <a:off x="1633559" y="3955173"/>
            <a:ext cx="476282" cy="864096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4634859" y="1556792"/>
            <a:ext cx="1" cy="475252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/>
          <p:cNvCxnSpPr>
            <a:stCxn id="36" idx="2"/>
            <a:endCxn id="38" idx="0"/>
          </p:cNvCxnSpPr>
          <p:nvPr/>
        </p:nvCxnSpPr>
        <p:spPr>
          <a:xfrm>
            <a:off x="6886866" y="3247669"/>
            <a:ext cx="1" cy="25333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모서리가 둥근 직사각형 37"/>
          <p:cNvSpPr/>
          <p:nvPr/>
        </p:nvSpPr>
        <p:spPr>
          <a:xfrm>
            <a:off x="5068665" y="3501008"/>
            <a:ext cx="3636403" cy="464428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11. </a:t>
            </a:r>
            <a:r>
              <a:rPr lang="en-US" altLang="ko-KR" sz="1600" dirty="0" err="1" smtClean="0"/>
              <a:t>Finetune</a:t>
            </a:r>
            <a:r>
              <a:rPr lang="en-US" altLang="ko-KR" sz="1600" dirty="0" smtClean="0"/>
              <a:t> based on good model</a:t>
            </a:r>
            <a:endParaRPr lang="ko-KR" altLang="en-US" sz="1600" dirty="0"/>
          </a:p>
        </p:txBody>
      </p:sp>
      <p:sp>
        <p:nvSpPr>
          <p:cNvPr id="34" name="모서리가 둥근 직사각형 33"/>
          <p:cNvSpPr/>
          <p:nvPr/>
        </p:nvSpPr>
        <p:spPr>
          <a:xfrm>
            <a:off x="5338694" y="1889058"/>
            <a:ext cx="1368152" cy="45982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8</a:t>
            </a:r>
            <a:r>
              <a:rPr lang="en-US" altLang="ko-KR" sz="1400" dirty="0" smtClean="0"/>
              <a:t>. Dropout rate</a:t>
            </a:r>
            <a:endParaRPr lang="ko-KR" altLang="en-US" sz="1400" dirty="0"/>
          </a:p>
        </p:txBody>
      </p:sp>
      <p:sp>
        <p:nvSpPr>
          <p:cNvPr id="36" name="모서리가 둥근 직사각형 35"/>
          <p:cNvSpPr/>
          <p:nvPr/>
        </p:nvSpPr>
        <p:spPr>
          <a:xfrm>
            <a:off x="6202790" y="2787847"/>
            <a:ext cx="1368152" cy="45982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10. Summary</a:t>
            </a:r>
            <a:endParaRPr lang="ko-KR" altLang="en-US" sz="1400" dirty="0"/>
          </a:p>
        </p:txBody>
      </p:sp>
      <p:sp>
        <p:nvSpPr>
          <p:cNvPr id="39" name="모서리가 둥근 직사각형 38"/>
          <p:cNvSpPr/>
          <p:nvPr/>
        </p:nvSpPr>
        <p:spPr>
          <a:xfrm>
            <a:off x="7066886" y="1889058"/>
            <a:ext cx="1368152" cy="45982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9</a:t>
            </a:r>
            <a:r>
              <a:rPr lang="en-US" altLang="ko-KR" sz="1400" dirty="0" smtClean="0"/>
              <a:t>. Kernel Size</a:t>
            </a:r>
            <a:endParaRPr lang="ko-KR" altLang="en-US" sz="1400" dirty="0"/>
          </a:p>
        </p:txBody>
      </p:sp>
      <p:cxnSp>
        <p:nvCxnSpPr>
          <p:cNvPr id="40" name="꺾인 연결선 39"/>
          <p:cNvCxnSpPr>
            <a:endCxn id="34" idx="0"/>
          </p:cNvCxnSpPr>
          <p:nvPr/>
        </p:nvCxnSpPr>
        <p:spPr>
          <a:xfrm rot="5400000">
            <a:off x="6324689" y="1326881"/>
            <a:ext cx="260258" cy="864096"/>
          </a:xfrm>
          <a:prstGeom prst="bentConnector3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꺾인 연결선 40"/>
          <p:cNvCxnSpPr>
            <a:endCxn id="39" idx="0"/>
          </p:cNvCxnSpPr>
          <p:nvPr/>
        </p:nvCxnSpPr>
        <p:spPr>
          <a:xfrm rot="16200000" flipH="1">
            <a:off x="7188785" y="1326881"/>
            <a:ext cx="260258" cy="864096"/>
          </a:xfrm>
          <a:prstGeom prst="bentConnector3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꺾인 연결선 41"/>
          <p:cNvCxnSpPr>
            <a:stCxn id="39" idx="2"/>
            <a:endCxn id="36" idx="0"/>
          </p:cNvCxnSpPr>
          <p:nvPr/>
        </p:nvCxnSpPr>
        <p:spPr>
          <a:xfrm rot="5400000">
            <a:off x="7099431" y="2136315"/>
            <a:ext cx="438967" cy="864096"/>
          </a:xfrm>
          <a:prstGeom prst="bentConnector3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꺾인 연결선 42"/>
          <p:cNvCxnSpPr>
            <a:stCxn id="34" idx="2"/>
            <a:endCxn id="36" idx="0"/>
          </p:cNvCxnSpPr>
          <p:nvPr/>
        </p:nvCxnSpPr>
        <p:spPr>
          <a:xfrm rot="16200000" flipH="1">
            <a:off x="6235335" y="2136315"/>
            <a:ext cx="438967" cy="864096"/>
          </a:xfrm>
          <a:prstGeom prst="bentConnector3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/>
          <p:cNvCxnSpPr>
            <a:stCxn id="61" idx="2"/>
          </p:cNvCxnSpPr>
          <p:nvPr/>
        </p:nvCxnSpPr>
        <p:spPr>
          <a:xfrm>
            <a:off x="2303748" y="6093296"/>
            <a:ext cx="0" cy="27002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모서리가 둥근 직사각형 51"/>
          <p:cNvSpPr/>
          <p:nvPr/>
        </p:nvSpPr>
        <p:spPr>
          <a:xfrm>
            <a:off x="5081697" y="4260716"/>
            <a:ext cx="3636403" cy="464428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12.</a:t>
            </a:r>
            <a:r>
              <a:rPr lang="en-US" altLang="ko-KR" sz="1600" dirty="0" smtClean="0">
                <a:solidFill>
                  <a:schemeClr val="bg1"/>
                </a:solidFill>
              </a:rPr>
              <a:t> </a:t>
            </a:r>
            <a:r>
              <a:rPr lang="en-US" altLang="ko-KR" sz="1600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</a:rPr>
              <a:t>Change the channel more </a:t>
            </a:r>
            <a:r>
              <a:rPr lang="en-US" altLang="ko-KR" sz="1600" spc="-1" dirty="0" smtClean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</a:rPr>
              <a:t>steeply</a:t>
            </a:r>
            <a:endParaRPr lang="en-US" altLang="ko-KR" sz="1600" spc="-1" dirty="0">
              <a:solidFill>
                <a:schemeClr val="bg1"/>
              </a:solidFill>
              <a:uFill>
                <a:solidFill>
                  <a:srgbClr val="FFFFFF"/>
                </a:solidFill>
              </a:uFill>
            </a:endParaRPr>
          </a:p>
        </p:txBody>
      </p:sp>
      <p:cxnSp>
        <p:nvCxnSpPr>
          <p:cNvPr id="53" name="직선 화살표 연결선 52"/>
          <p:cNvCxnSpPr>
            <a:stCxn id="38" idx="2"/>
            <a:endCxn id="52" idx="0"/>
          </p:cNvCxnSpPr>
          <p:nvPr/>
        </p:nvCxnSpPr>
        <p:spPr>
          <a:xfrm>
            <a:off x="6886867" y="3965436"/>
            <a:ext cx="13032" cy="29528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모서리가 둥근 직사각형 53"/>
          <p:cNvSpPr/>
          <p:nvPr/>
        </p:nvSpPr>
        <p:spPr>
          <a:xfrm>
            <a:off x="5081697" y="4941168"/>
            <a:ext cx="3636403" cy="576064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13.</a:t>
            </a:r>
            <a:r>
              <a:rPr lang="en-US" altLang="ko-KR" sz="1600" dirty="0" smtClean="0">
                <a:solidFill>
                  <a:schemeClr val="bg1"/>
                </a:solidFill>
              </a:rPr>
              <a:t> </a:t>
            </a:r>
            <a:r>
              <a:rPr lang="en-US" altLang="ko-KR" sz="1600" spc="-1" dirty="0" smtClean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</a:rPr>
              <a:t>Change </a:t>
            </a:r>
            <a:r>
              <a:rPr lang="en-US" altLang="ko-KR" sz="1600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</a:rPr>
              <a:t>the channel to become </a:t>
            </a:r>
            <a:r>
              <a:rPr lang="en-US" altLang="ko-KR" sz="1600" spc="-1" dirty="0" smtClean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</a:rPr>
              <a:t/>
            </a:r>
            <a:br>
              <a:rPr lang="en-US" altLang="ko-KR" sz="1600" spc="-1" dirty="0" smtClean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</a:rPr>
            </a:br>
            <a:r>
              <a:rPr lang="en-US" altLang="ko-KR" sz="1600" spc="-1" dirty="0" smtClean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</a:rPr>
              <a:t>smaller and smaller</a:t>
            </a:r>
            <a:endParaRPr lang="en-US" altLang="ko-KR" sz="1400" spc="-1" dirty="0">
              <a:solidFill>
                <a:schemeClr val="bg1"/>
              </a:solidFill>
              <a:uFill>
                <a:solidFill>
                  <a:srgbClr val="FFFFFF"/>
                </a:solidFill>
              </a:uFill>
            </a:endParaRPr>
          </a:p>
        </p:txBody>
      </p:sp>
      <p:cxnSp>
        <p:nvCxnSpPr>
          <p:cNvPr id="55" name="직선 화살표 연결선 54"/>
          <p:cNvCxnSpPr>
            <a:stCxn id="52" idx="2"/>
            <a:endCxn id="54" idx="0"/>
          </p:cNvCxnSpPr>
          <p:nvPr/>
        </p:nvCxnSpPr>
        <p:spPr>
          <a:xfrm>
            <a:off x="6899899" y="4725144"/>
            <a:ext cx="0" cy="21602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4752713" y="5813194"/>
            <a:ext cx="1680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Previous Work</a:t>
            </a:r>
            <a:endParaRPr lang="ko-KR" altLang="en-US" dirty="0"/>
          </a:p>
        </p:txBody>
      </p:sp>
      <p:sp>
        <p:nvSpPr>
          <p:cNvPr id="46" name="Slide Number Placeholder 3"/>
          <p:cNvSpPr txBox="1">
            <a:spLocks/>
          </p:cNvSpPr>
          <p:nvPr/>
        </p:nvSpPr>
        <p:spPr>
          <a:xfrm>
            <a:off x="3505200" y="6520259"/>
            <a:ext cx="2133600" cy="337741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sz="1600" dirty="0" smtClean="0"/>
              <a:t>- </a:t>
            </a:r>
            <a:fld id="{418E402C-A4B3-B44A-8179-21E78BEC4A82}" type="slidenum">
              <a:rPr lang="en-US" sz="1600" smtClean="0"/>
              <a:pPr algn="ctr">
                <a:defRPr/>
              </a:pPr>
              <a:t>4</a:t>
            </a:fld>
            <a:r>
              <a:rPr lang="en-US" sz="1600" dirty="0" smtClean="0"/>
              <a:t> -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987053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CustomShape 1"/>
          <p:cNvSpPr/>
          <p:nvPr/>
        </p:nvSpPr>
        <p:spPr>
          <a:xfrm>
            <a:off x="-209160" y="24120"/>
            <a:ext cx="9559800" cy="72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/>
          <a:lstStyle/>
          <a:p>
            <a:pPr marL="76320" algn="ctr">
              <a:lnSpc>
                <a:spcPct val="115000"/>
              </a:lnSpc>
            </a:pPr>
            <a:r>
              <a:rPr lang="en-US" altLang="ko-KR" sz="36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Audio Classification - Previous Work</a:t>
            </a:r>
            <a:endParaRPr lang="en-US" altLang="ko-KR" sz="36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66" name="CustomShape 2"/>
          <p:cNvSpPr/>
          <p:nvPr/>
        </p:nvSpPr>
        <p:spPr>
          <a:xfrm>
            <a:off x="62376" y="1015200"/>
            <a:ext cx="8614080" cy="82962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85840" indent="-284400">
              <a:buClr>
                <a:srgbClr val="000000"/>
              </a:buClr>
              <a:buFont typeface="Arial"/>
              <a:buChar char="•"/>
            </a:pPr>
            <a:r>
              <a:rPr lang="en-US" altLang="ko-KR" dirty="0" smtClean="0"/>
              <a:t>This is SOTA(State Of The Art) </a:t>
            </a:r>
            <a:r>
              <a:rPr lang="en-US" altLang="ko-KR" dirty="0"/>
              <a:t>in </a:t>
            </a:r>
            <a:r>
              <a:rPr lang="en-US" altLang="ko-KR" dirty="0" smtClean="0"/>
              <a:t>current research.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9" name="표 1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79776403"/>
                  </p:ext>
                </p:extLst>
              </p:nvPr>
            </p:nvGraphicFramePr>
            <p:xfrm>
              <a:off x="899592" y="1990330"/>
              <a:ext cx="7776863" cy="39991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796942"/>
                    <a:gridCol w="1126520"/>
                    <a:gridCol w="1120989"/>
                    <a:gridCol w="1120989"/>
                    <a:gridCol w="1611423"/>
                  </a:tblGrid>
                  <a:tr h="432048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 smtClean="0">
                              <a:latin typeface="+mn-lt"/>
                            </a:rPr>
                            <a:t>Architecture (i = 0,1,2…)</a:t>
                          </a:r>
                          <a:endParaRPr lang="ko-KR" altLang="en-US" sz="1800" dirty="0">
                            <a:latin typeface="+mn-lt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smtClean="0">
                              <a:latin typeface="+mn-lt"/>
                            </a:rPr>
                            <a:t>1D</a:t>
                          </a:r>
                          <a:r>
                            <a:rPr lang="en-US" altLang="ko-KR" sz="1400" baseline="0" smtClean="0">
                              <a:latin typeface="+mn-lt"/>
                            </a:rPr>
                            <a:t> DO(0.5)</a:t>
                          </a:r>
                          <a:endParaRPr lang="en-US" altLang="ko-KR" sz="1400" baseline="0" dirty="0" smtClean="0">
                            <a:latin typeface="+mn-lt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smtClean="0">
                              <a:latin typeface="+mn-lt"/>
                            </a:rPr>
                            <a:t>1D</a:t>
                          </a:r>
                          <a:r>
                            <a:rPr lang="en-US" altLang="ko-KR" sz="1400" baseline="0" smtClean="0">
                              <a:latin typeface="+mn-lt"/>
                            </a:rPr>
                            <a:t> BN</a:t>
                          </a:r>
                          <a:endParaRPr lang="ko-KR" altLang="en-US" sz="1400" dirty="0">
                            <a:latin typeface="+mn-lt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smtClean="0">
                              <a:latin typeface="+mn-lt"/>
                            </a:rPr>
                            <a:t>1D DO+BN</a:t>
                          </a:r>
                          <a:endParaRPr lang="ko-KR" altLang="en-US" sz="1400" dirty="0">
                            <a:latin typeface="+mn-lt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smtClean="0">
                              <a:latin typeface="+mn-lt"/>
                            </a:rPr>
                            <a:t>Params</a:t>
                          </a:r>
                          <a:endParaRPr lang="ko-KR" altLang="en-US" sz="1400" dirty="0">
                            <a:latin typeface="+mn-lt"/>
                          </a:endParaRPr>
                        </a:p>
                      </a:txBody>
                      <a:tcPr/>
                    </a:tc>
                  </a:tr>
                  <a:tr h="432048">
                    <a:tc gridSpan="5"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smtClean="0">
                              <a:latin typeface="+mn-lt"/>
                            </a:rPr>
                            <a:t>baseline</a:t>
                          </a:r>
                          <a:endParaRPr lang="ko-KR" altLang="en-US" sz="1800" dirty="0">
                            <a:latin typeface="+mn-lt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 latinLnBrk="1"/>
                          <a:endParaRPr lang="en-US" altLang="ko-KR" sz="1400" baseline="0" dirty="0" smtClean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400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400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400" dirty="0"/>
                        </a:p>
                      </a:txBody>
                      <a:tcPr/>
                    </a:tc>
                  </a:tr>
                  <a:tr h="391878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spc="-1" dirty="0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+mn-lt"/>
                              <a:ea typeface="+mn-ea"/>
                              <a:cs typeface="+mn-cs"/>
                            </a:rPr>
                            <a:t>5 </a:t>
                          </a:r>
                          <a:r>
                            <a:rPr lang="en-US" altLang="ko-KR" sz="1400" spc="-1" dirty="0" err="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+mn-lt"/>
                              <a:ea typeface="+mn-ea"/>
                              <a:cs typeface="+mn-cs"/>
                            </a:rPr>
                            <a:t>Conv</a:t>
                          </a:r>
                          <a:r>
                            <a:rPr lang="en-US" altLang="ko-KR" sz="1400" spc="-1" dirty="0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+mn-lt"/>
                              <a:ea typeface="+mn-ea"/>
                              <a:cs typeface="+mn-cs"/>
                            </a:rPr>
                            <a:t>(25, 8</a:t>
                          </a:r>
                          <a:r>
                            <a:rPr lang="en-US" altLang="ko-KR" sz="1400" i="0" spc="-1" dirty="0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+mn-lt"/>
                              <a:ea typeface="+mn-ea"/>
                              <a:cs typeface="+mn-cs"/>
                            </a:rPr>
                            <a:t>*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ko-KR" sz="1400" i="1" spc="-1" smtClean="0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/>
                                      <a:ea typeface="Cambria Math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400" b="0" i="0" spc="-1" smtClean="0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/>
                                      <a:ea typeface="Cambria Math"/>
                                      <a:cs typeface="+mn-cs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altLang="ko-KR" sz="1400" b="0" i="0" spc="-1" smtClean="0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/>
                                      <a:ea typeface="Cambria Math"/>
                                      <a:cs typeface="+mn-cs"/>
                                    </a:rPr>
                                    <m:t>i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altLang="ko-KR" sz="1400" i="0" spc="-1" dirty="0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+mn-lt"/>
                              <a:ea typeface="+mn-ea"/>
                              <a:cs typeface="+mn-cs"/>
                            </a:rPr>
                            <a:t>), 5 </a:t>
                          </a:r>
                          <a:r>
                            <a:rPr lang="en-US" altLang="ko-KR" sz="1400" spc="-1" dirty="0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+mn-lt"/>
                              <a:ea typeface="+mn-ea"/>
                              <a:cs typeface="+mn-cs"/>
                            </a:rPr>
                            <a:t>Pool(4), 2 FC</a:t>
                          </a:r>
                          <a:endParaRPr lang="ko-KR" altLang="en-US" sz="1400" dirty="0">
                            <a:latin typeface="+mn-lt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600" smtClean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0.9090</a:t>
                          </a:r>
                          <a:endParaRPr lang="ko-KR" altLang="en-US" sz="160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R" sz="1600" smtClean="0">
                              <a:latin typeface="+mn-lt"/>
                            </a:rPr>
                            <a:t>0.9072</a:t>
                          </a:r>
                          <a:endParaRPr lang="ko-KR" altLang="en-US" sz="1600" dirty="0">
                            <a:latin typeface="+mn-lt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600" smtClean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0.9240</a:t>
                          </a:r>
                          <a:endParaRPr lang="ko-KR" altLang="en-US" sz="160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600" smtClean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1,855,056</a:t>
                          </a:r>
                          <a:endParaRPr lang="ko-KR" altLang="en-US" sz="160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/>
                    </a:tc>
                  </a:tr>
                  <a:tr h="391878">
                    <a:tc gridSpan="5">
                      <a:txBody>
                        <a:bodyPr/>
                        <a:lstStyle/>
                        <a:p>
                          <a:pPr marL="0" marR="0" indent="0" algn="ctr" defTabSz="91440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800" smtClean="0">
                              <a:latin typeface="+mn-lt"/>
                            </a:rPr>
                            <a:t>Accuracy </a:t>
                          </a:r>
                          <a:r>
                            <a:rPr lang="en-US" altLang="ko-KR" sz="180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and Number</a:t>
                          </a:r>
                          <a:r>
                            <a:rPr lang="en-US" altLang="ko-KR" sz="1800" baseline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of parameters</a:t>
                          </a:r>
                          <a:endParaRPr lang="ko-KR" altLang="en-US" sz="1800" dirty="0" smtClean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600" dirty="0">
                            <a:solidFill>
                              <a:schemeClr val="tx1"/>
                            </a:solidFill>
                            <a:latin typeface="+mj-lt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ko-KR" altLang="en-US" sz="1600" dirty="0">
                            <a:latin typeface="+mn-lt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600" dirty="0">
                            <a:solidFill>
                              <a:srgbClr val="FF0000"/>
                            </a:solidFill>
                            <a:latin typeface="+mj-lt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400" dirty="0">
                            <a:solidFill>
                              <a:srgbClr val="FF0000"/>
                            </a:solidFill>
                            <a:latin typeface="+mj-lt"/>
                          </a:endParaRPr>
                        </a:p>
                      </a:txBody>
                      <a:tcPr/>
                    </a:tc>
                  </a:tr>
                  <a:tr h="391878">
                    <a:tc>
                      <a:txBody>
                        <a:bodyPr/>
                        <a:lstStyle/>
                        <a:p>
                          <a:pPr marL="0" marR="0" indent="0" algn="ctr" defTabSz="91440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600" baseline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8 CONV(5</a:t>
                          </a:r>
                          <a:r>
                            <a:rPr lang="en-US" altLang="ko-KR" sz="1600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+mn-lt"/>
                              <a:ea typeface="+mn-ea"/>
                              <a:cs typeface="+mn-cs"/>
                            </a:rPr>
                            <a:t>, 64</a:t>
                          </a:r>
                          <a:r>
                            <a:rPr lang="en-US" altLang="ko-KR" sz="1600" baseline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)</a:t>
                          </a:r>
                          <a:endParaRPr lang="ko-KR" altLang="en-US" sz="1600" dirty="0" smtClean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600" b="0" i="0" u="none" strike="noStrike" smtClean="0">
                              <a:solidFill>
                                <a:srgbClr val="FF0000"/>
                              </a:solidFill>
                              <a:effectLst/>
                              <a:latin typeface="+mn-lt"/>
                            </a:rPr>
                            <a:t>0.9533</a:t>
                          </a:r>
                          <a:endParaRPr lang="en-US" altLang="ko-KR" sz="1600" b="0" i="0" u="none" strike="noStrike" dirty="0">
                            <a:solidFill>
                              <a:srgbClr val="FF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600" b="0" i="0" u="none" strike="noStrike" smtClean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0.9285</a:t>
                          </a:r>
                          <a:endParaRPr lang="en-US" altLang="ko-K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600" b="0" i="0" u="none" strike="noStrike" smtClean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0.9391</a:t>
                          </a:r>
                          <a:endParaRPr lang="en-US" altLang="ko-K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600" b="0" i="0" u="none" strike="noStrike" smtClean="0">
                              <a:solidFill>
                                <a:srgbClr val="FF0000"/>
                              </a:solidFill>
                              <a:effectLst/>
                              <a:latin typeface="+mn-lt"/>
                            </a:rPr>
                            <a:t>94,768</a:t>
                          </a:r>
                          <a:endParaRPr lang="en-US" altLang="ko-KR" sz="1600" b="0" i="0" u="none" strike="noStrike" dirty="0">
                            <a:solidFill>
                              <a:srgbClr val="FF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7620" marR="7620" marT="7620" marB="0" anchor="ctr"/>
                    </a:tc>
                  </a:tr>
                  <a:tr h="391878">
                    <a:tc>
                      <a:txBody>
                        <a:bodyPr/>
                        <a:lstStyle/>
                        <a:p>
                          <a:pPr marL="0" marR="0" indent="0" algn="ctr" defTabSz="91440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600" baseline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8 CONV(5</a:t>
                          </a:r>
                          <a:r>
                            <a:rPr lang="en-US" altLang="ko-KR" sz="1600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+mn-lt"/>
                              <a:ea typeface="+mn-ea"/>
                              <a:cs typeface="+mn-cs"/>
                            </a:rPr>
                            <a:t>, 128</a:t>
                          </a:r>
                          <a:r>
                            <a:rPr lang="en-US" altLang="ko-KR" sz="1600" baseline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)</a:t>
                          </a:r>
                          <a:endParaRPr lang="ko-KR" altLang="en-US" sz="1600" dirty="0" smtClean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600" b="0" i="0" u="none" strike="noStrike" smtClean="0">
                              <a:solidFill>
                                <a:srgbClr val="FF0000"/>
                              </a:solidFill>
                              <a:effectLst/>
                              <a:latin typeface="+mn-lt"/>
                            </a:rPr>
                            <a:t>0.9589</a:t>
                          </a:r>
                          <a:r>
                            <a:rPr lang="en-US" altLang="ko-KR" sz="1600" b="0" i="0" u="none" strike="noStrike" smtClean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 </a:t>
                          </a:r>
                          <a:endParaRPr lang="en-US" altLang="ko-K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600" b="0" i="0" u="none" strike="noStrike" smtClean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X </a:t>
                          </a:r>
                          <a:endParaRPr lang="en-US" altLang="ko-K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600" b="0" i="0" u="none" strike="noStrike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</a:rPr>
                            <a:t>0.9497 </a:t>
                          </a:r>
                          <a:endParaRPr lang="en-US" altLang="ko-KR" sz="1600" b="0" i="0" u="none" strike="noStrike" dirty="0" smtClean="0">
                            <a:solidFill>
                              <a:schemeClr val="tx1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600" smtClean="0">
                              <a:solidFill>
                                <a:srgbClr val="FF0000"/>
                              </a:solidFill>
                              <a:latin typeface="+mn-lt"/>
                            </a:rPr>
                            <a:t>363,600</a:t>
                          </a:r>
                          <a:endParaRPr lang="en-US" altLang="ko-KR" sz="1600" b="0" i="0" u="none" strike="noStrike" dirty="0">
                            <a:solidFill>
                              <a:srgbClr val="FF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7620" marR="7620" marT="7620" marB="0" anchor="ctr"/>
                    </a:tc>
                  </a:tr>
                  <a:tr h="391878">
                    <a:tc>
                      <a:txBody>
                        <a:bodyPr/>
                        <a:lstStyle/>
                        <a:p>
                          <a:pPr marL="0" marR="0" indent="0" algn="ctr" defTabSz="91440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600" baseline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16 CONV(3</a:t>
                          </a:r>
                          <a:r>
                            <a:rPr lang="en-US" altLang="ko-KR" sz="1600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+mn-lt"/>
                              <a:ea typeface="+mn-ea"/>
                              <a:cs typeface="+mn-cs"/>
                            </a:rPr>
                            <a:t>, 128</a:t>
                          </a:r>
                          <a:r>
                            <a:rPr lang="en-US" altLang="ko-KR" sz="1600" baseline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)</a:t>
                          </a:r>
                          <a:r>
                            <a:rPr lang="en-US" altLang="ko-KR" sz="1600" baseline="0" smtClean="0">
                              <a:latin typeface="+mn-lt"/>
                            </a:rPr>
                            <a:t> , 8 Pool</a:t>
                          </a:r>
                          <a:endParaRPr lang="ko-KR" altLang="en-US" sz="1600" dirty="0" smtClean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600" b="0" i="0" u="none" strike="noStrike" dirty="0" smtClean="0">
                              <a:solidFill>
                                <a:srgbClr val="FF0000"/>
                              </a:solidFill>
                              <a:effectLst/>
                              <a:latin typeface="+mn-lt"/>
                            </a:rPr>
                            <a:t>0.9620 </a:t>
                          </a:r>
                          <a:endParaRPr lang="en-US" altLang="ko-KR" sz="1600" b="0" i="0" u="none" strike="noStrike" dirty="0">
                            <a:solidFill>
                              <a:srgbClr val="FF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600" b="0" i="0" u="none" strike="noStrike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</a:rPr>
                            <a:t>0.9423 </a:t>
                          </a:r>
                          <a:endParaRPr lang="en-US" altLang="ko-KR" sz="16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600" b="0" i="0" u="none" strike="noStrike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</a:rPr>
                            <a:t>0.9136 </a:t>
                          </a:r>
                          <a:endParaRPr lang="en-US" altLang="ko-KR" sz="16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600" b="0" i="0" u="none" strike="noStrike" smtClean="0">
                              <a:solidFill>
                                <a:srgbClr val="FF0000"/>
                              </a:solidFill>
                              <a:effectLst/>
                              <a:latin typeface="+mn-lt"/>
                            </a:rPr>
                            <a:t>470,736</a:t>
                          </a:r>
                          <a:endParaRPr lang="en-US" altLang="ko-KR" sz="1600" b="0" i="0" u="none" strike="noStrike" dirty="0">
                            <a:solidFill>
                              <a:srgbClr val="FF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7620" marR="7620" marT="7620" marB="0" anchor="ctr"/>
                    </a:tc>
                  </a:tr>
                  <a:tr h="391878">
                    <a:tc gridSpan="5">
                      <a:txBody>
                        <a:bodyPr/>
                        <a:lstStyle/>
                        <a:p>
                          <a:pPr marL="0" marR="0" indent="0" algn="ctr" defTabSz="91440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60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Only Accuracy</a:t>
                          </a:r>
                          <a:endParaRPr lang="ko-KR" altLang="en-US" sz="1600" dirty="0" smtClean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marL="0" marR="0" lvl="1" indent="0" algn="ctr" defTabSz="91440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altLang="ko-KR" sz="1600" spc="-1" dirty="0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marL="0" marR="0" indent="0" algn="ctr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ko-KR" altLang="en-US" sz="1600" dirty="0" smtClean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marL="0" marR="0" lvl="1" indent="0" algn="ctr" defTabSz="91440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altLang="ko-KR" sz="1600" spc="-1" dirty="0" smtClean="0">
                            <a:solidFill>
                              <a:srgbClr val="FF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marL="0" marR="0" lvl="1" indent="0" algn="ctr" defTabSz="91440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altLang="ko-KR" sz="1400" spc="-1" dirty="0" smtClean="0">
                            <a:solidFill>
                              <a:srgbClr val="FF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</a:endParaRPr>
                        </a:p>
                      </a:txBody>
                      <a:tcPr/>
                    </a:tc>
                  </a:tr>
                  <a:tr h="391878">
                    <a:tc>
                      <a:txBody>
                        <a:bodyPr/>
                        <a:lstStyle/>
                        <a:p>
                          <a:pPr marL="0" marR="0" indent="0" algn="ctr" defTabSz="91440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600" baseline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9 CONV(5</a:t>
                          </a:r>
                          <a:r>
                            <a:rPr lang="en-US" altLang="ko-KR" sz="1600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+mn-lt"/>
                              <a:ea typeface="+mn-ea"/>
                              <a:cs typeface="+mn-cs"/>
                            </a:rPr>
                            <a:t>, 512</a:t>
                          </a:r>
                          <a:r>
                            <a:rPr lang="en-US" altLang="ko-KR" sz="1600" baseline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)</a:t>
                          </a:r>
                          <a:endParaRPr lang="ko-KR" altLang="en-US" sz="1600" dirty="0" smtClean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600" b="0" i="0" u="none" strike="noStrike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</a:rPr>
                            <a:t>0.9535</a:t>
                          </a:r>
                          <a:r>
                            <a:rPr lang="en-US" altLang="ko-KR" sz="1600" b="0" i="0" u="none" strike="noStrike" dirty="0" smtClean="0">
                              <a:solidFill>
                                <a:srgbClr val="FF0000"/>
                              </a:solidFill>
                              <a:effectLst/>
                              <a:latin typeface="+mn-lt"/>
                            </a:rPr>
                            <a:t> </a:t>
                          </a:r>
                          <a:endParaRPr lang="en-US" altLang="ko-KR" sz="1600" b="0" i="0" u="none" strike="noStrike" dirty="0">
                            <a:solidFill>
                              <a:srgbClr val="FF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600" b="0" i="0" u="none" strike="noStrike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</a:rPr>
                            <a:t>X</a:t>
                          </a:r>
                          <a:endParaRPr lang="en-US" altLang="ko-KR" sz="16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600" b="0" i="0" u="none" strike="noStrike" dirty="0" smtClean="0">
                              <a:solidFill>
                                <a:srgbClr val="FF0000"/>
                              </a:solidFill>
                              <a:effectLst/>
                              <a:latin typeface="+mn-lt"/>
                            </a:rPr>
                            <a:t>0.9701</a:t>
                          </a:r>
                          <a:r>
                            <a:rPr lang="en-US" altLang="ko-KR" sz="1600" b="0" i="0" u="none" strike="noStrike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</a:rPr>
                            <a:t> 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600" b="0" i="0" u="none" strike="noStrike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</a:rPr>
                            <a:t>2,071,184</a:t>
                          </a:r>
                          <a:endParaRPr lang="en-US" altLang="ko-KR" sz="16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7620" marR="7620" marT="7620" marB="0" anchor="ctr"/>
                    </a:tc>
                  </a:tr>
                  <a:tr h="391878">
                    <a:tc gridSpan="5">
                      <a:txBody>
                        <a:bodyPr/>
                        <a:lstStyle/>
                        <a:p>
                          <a:pPr marL="0" marR="0" indent="0" algn="ctr" defTabSz="91440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ko-KR" altLang="en-US" sz="1600" dirty="0" smtClean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 fontAlgn="ctr"/>
                          <a:endParaRPr lang="en-US" altLang="ko-KR" sz="1600" b="0" i="0" u="none" strike="noStrike" dirty="0">
                            <a:solidFill>
                              <a:srgbClr val="FF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7620" marR="7620" marT="7620" marB="0" anchor="ctr"/>
                    </a:tc>
                    <a:tc hMerge="1">
                      <a:txBody>
                        <a:bodyPr/>
                        <a:lstStyle/>
                        <a:p>
                          <a:pPr algn="ctr" fontAlgn="ctr"/>
                          <a:endParaRPr lang="en-US" altLang="ko-K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7620" marR="7620" marT="7620" marB="0" anchor="ctr"/>
                    </a:tc>
                    <a:tc hMerge="1">
                      <a:txBody>
                        <a:bodyPr/>
                        <a:lstStyle/>
                        <a:p>
                          <a:pPr algn="ctr" fontAlgn="ctr"/>
                          <a:endParaRPr lang="en-US" altLang="ko-K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7620" marR="7620" marT="7620" marB="0" anchor="ctr"/>
                    </a:tc>
                    <a:tc hMerge="1">
                      <a:txBody>
                        <a:bodyPr/>
                        <a:lstStyle/>
                        <a:p>
                          <a:pPr algn="ctr" fontAlgn="ctr"/>
                          <a:endParaRPr lang="en-US" altLang="ko-KR" sz="1600" b="0" i="0" u="none" strike="noStrike" dirty="0">
                            <a:solidFill>
                              <a:srgbClr val="FF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7620" marR="7620" marT="7620" marB="0" anchor="ctr"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9" name="표 1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79776403"/>
                  </p:ext>
                </p:extLst>
              </p:nvPr>
            </p:nvGraphicFramePr>
            <p:xfrm>
              <a:off x="899592" y="1990330"/>
              <a:ext cx="7776863" cy="39991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796942"/>
                    <a:gridCol w="1126520"/>
                    <a:gridCol w="1120989"/>
                    <a:gridCol w="1120989"/>
                    <a:gridCol w="1611423"/>
                  </a:tblGrid>
                  <a:tr h="432048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 smtClean="0">
                              <a:latin typeface="+mn-lt"/>
                            </a:rPr>
                            <a:t>Architecture (i = 0,1,2…)</a:t>
                          </a:r>
                          <a:endParaRPr lang="ko-KR" altLang="en-US" sz="1800" dirty="0">
                            <a:latin typeface="+mn-lt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smtClean="0">
                              <a:latin typeface="+mn-lt"/>
                            </a:rPr>
                            <a:t>1D</a:t>
                          </a:r>
                          <a:r>
                            <a:rPr lang="en-US" altLang="ko-KR" sz="1400" baseline="0" smtClean="0">
                              <a:latin typeface="+mn-lt"/>
                            </a:rPr>
                            <a:t> DO(0.5)</a:t>
                          </a:r>
                          <a:endParaRPr lang="en-US" altLang="ko-KR" sz="1400" baseline="0" dirty="0" smtClean="0">
                            <a:latin typeface="+mn-lt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smtClean="0">
                              <a:latin typeface="+mn-lt"/>
                            </a:rPr>
                            <a:t>1D</a:t>
                          </a:r>
                          <a:r>
                            <a:rPr lang="en-US" altLang="ko-KR" sz="1400" baseline="0" smtClean="0">
                              <a:latin typeface="+mn-lt"/>
                            </a:rPr>
                            <a:t> BN</a:t>
                          </a:r>
                          <a:endParaRPr lang="ko-KR" altLang="en-US" sz="1400" dirty="0">
                            <a:latin typeface="+mn-lt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smtClean="0">
                              <a:latin typeface="+mn-lt"/>
                            </a:rPr>
                            <a:t>1D DO+BN</a:t>
                          </a:r>
                          <a:endParaRPr lang="ko-KR" altLang="en-US" sz="1400" dirty="0">
                            <a:latin typeface="+mn-lt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smtClean="0">
                              <a:latin typeface="+mn-lt"/>
                            </a:rPr>
                            <a:t>Params</a:t>
                          </a:r>
                          <a:endParaRPr lang="ko-KR" altLang="en-US" sz="1400" dirty="0">
                            <a:latin typeface="+mn-lt"/>
                          </a:endParaRPr>
                        </a:p>
                      </a:txBody>
                      <a:tcPr/>
                    </a:tc>
                  </a:tr>
                  <a:tr h="432048">
                    <a:tc gridSpan="5"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smtClean="0">
                              <a:latin typeface="+mn-lt"/>
                            </a:rPr>
                            <a:t>baseline</a:t>
                          </a:r>
                          <a:endParaRPr lang="ko-KR" altLang="en-US" sz="1800" dirty="0">
                            <a:latin typeface="+mn-lt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 latinLnBrk="1"/>
                          <a:endParaRPr lang="en-US" altLang="ko-KR" sz="1400" baseline="0" dirty="0" smtClean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400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400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400" dirty="0"/>
                        </a:p>
                      </a:txBody>
                      <a:tcPr/>
                    </a:tc>
                  </a:tr>
                  <a:tr h="391878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 rotWithShape="1">
                          <a:blip r:embed="rId3"/>
                          <a:stretch>
                            <a:fillRect l="-218" t="-229688" r="-177996" b="-7046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600" smtClean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0.9090</a:t>
                          </a:r>
                          <a:endParaRPr lang="ko-KR" altLang="en-US" sz="160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R" sz="1600" smtClean="0">
                              <a:latin typeface="+mn-lt"/>
                            </a:rPr>
                            <a:t>0.9072</a:t>
                          </a:r>
                          <a:endParaRPr lang="ko-KR" altLang="en-US" sz="1600" dirty="0">
                            <a:latin typeface="+mn-lt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600" smtClean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0.9240</a:t>
                          </a:r>
                          <a:endParaRPr lang="ko-KR" altLang="en-US" sz="160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600" smtClean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1,855,056</a:t>
                          </a:r>
                          <a:endParaRPr lang="ko-KR" altLang="en-US" sz="160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/>
                    </a:tc>
                  </a:tr>
                  <a:tr h="391878">
                    <a:tc gridSpan="5">
                      <a:txBody>
                        <a:bodyPr/>
                        <a:lstStyle/>
                        <a:p>
                          <a:pPr marL="0" marR="0" indent="0" algn="ctr" defTabSz="91440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800" smtClean="0">
                              <a:latin typeface="+mn-lt"/>
                            </a:rPr>
                            <a:t>Accuracy </a:t>
                          </a:r>
                          <a:r>
                            <a:rPr lang="en-US" altLang="ko-KR" sz="180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and Number</a:t>
                          </a:r>
                          <a:r>
                            <a:rPr lang="en-US" altLang="ko-KR" sz="1800" baseline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of parameters</a:t>
                          </a:r>
                          <a:endParaRPr lang="ko-KR" altLang="en-US" sz="1800" dirty="0" smtClean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600" dirty="0">
                            <a:solidFill>
                              <a:schemeClr val="tx1"/>
                            </a:solidFill>
                            <a:latin typeface="+mj-lt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ko-KR" altLang="en-US" sz="1600" dirty="0">
                            <a:latin typeface="+mn-lt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600" dirty="0">
                            <a:solidFill>
                              <a:srgbClr val="FF0000"/>
                            </a:solidFill>
                            <a:latin typeface="+mj-lt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400" dirty="0">
                            <a:solidFill>
                              <a:srgbClr val="FF0000"/>
                            </a:solidFill>
                            <a:latin typeface="+mj-lt"/>
                          </a:endParaRPr>
                        </a:p>
                      </a:txBody>
                      <a:tcPr/>
                    </a:tc>
                  </a:tr>
                  <a:tr h="391878">
                    <a:tc>
                      <a:txBody>
                        <a:bodyPr/>
                        <a:lstStyle/>
                        <a:p>
                          <a:pPr marL="0" marR="0" indent="0" algn="ctr" defTabSz="91440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600" baseline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8 CONV(5</a:t>
                          </a:r>
                          <a:r>
                            <a:rPr lang="en-US" altLang="ko-KR" sz="1600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+mn-lt"/>
                              <a:ea typeface="+mn-ea"/>
                              <a:cs typeface="+mn-cs"/>
                            </a:rPr>
                            <a:t>, 64</a:t>
                          </a:r>
                          <a:r>
                            <a:rPr lang="en-US" altLang="ko-KR" sz="1600" baseline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)</a:t>
                          </a:r>
                          <a:endParaRPr lang="ko-KR" altLang="en-US" sz="1600" dirty="0" smtClean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600" b="0" i="0" u="none" strike="noStrike" smtClean="0">
                              <a:solidFill>
                                <a:srgbClr val="FF0000"/>
                              </a:solidFill>
                              <a:effectLst/>
                              <a:latin typeface="+mn-lt"/>
                            </a:rPr>
                            <a:t>0.9533</a:t>
                          </a:r>
                          <a:endParaRPr lang="en-US" altLang="ko-KR" sz="1600" b="0" i="0" u="none" strike="noStrike" dirty="0">
                            <a:solidFill>
                              <a:srgbClr val="FF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600" b="0" i="0" u="none" strike="noStrike" smtClean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0.9285</a:t>
                          </a:r>
                          <a:endParaRPr lang="en-US" altLang="ko-K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600" b="0" i="0" u="none" strike="noStrike" smtClean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0.9391</a:t>
                          </a:r>
                          <a:endParaRPr lang="en-US" altLang="ko-K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600" b="0" i="0" u="none" strike="noStrike" smtClean="0">
                              <a:solidFill>
                                <a:srgbClr val="FF0000"/>
                              </a:solidFill>
                              <a:effectLst/>
                              <a:latin typeface="+mn-lt"/>
                            </a:rPr>
                            <a:t>94,768</a:t>
                          </a:r>
                          <a:endParaRPr lang="en-US" altLang="ko-KR" sz="1600" b="0" i="0" u="none" strike="noStrike" dirty="0">
                            <a:solidFill>
                              <a:srgbClr val="FF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7620" marR="7620" marT="7620" marB="0" anchor="ctr"/>
                    </a:tc>
                  </a:tr>
                  <a:tr h="391878">
                    <a:tc>
                      <a:txBody>
                        <a:bodyPr/>
                        <a:lstStyle/>
                        <a:p>
                          <a:pPr marL="0" marR="0" indent="0" algn="ctr" defTabSz="91440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600" baseline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8 CONV(5</a:t>
                          </a:r>
                          <a:r>
                            <a:rPr lang="en-US" altLang="ko-KR" sz="1600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+mn-lt"/>
                              <a:ea typeface="+mn-ea"/>
                              <a:cs typeface="+mn-cs"/>
                            </a:rPr>
                            <a:t>, 128</a:t>
                          </a:r>
                          <a:r>
                            <a:rPr lang="en-US" altLang="ko-KR" sz="1600" baseline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)</a:t>
                          </a:r>
                          <a:endParaRPr lang="ko-KR" altLang="en-US" sz="1600" dirty="0" smtClean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600" b="0" i="0" u="none" strike="noStrike" smtClean="0">
                              <a:solidFill>
                                <a:srgbClr val="FF0000"/>
                              </a:solidFill>
                              <a:effectLst/>
                              <a:latin typeface="+mn-lt"/>
                            </a:rPr>
                            <a:t>0.9589</a:t>
                          </a:r>
                          <a:r>
                            <a:rPr lang="en-US" altLang="ko-KR" sz="1600" b="0" i="0" u="none" strike="noStrike" smtClean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 </a:t>
                          </a:r>
                          <a:endParaRPr lang="en-US" altLang="ko-K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600" b="0" i="0" u="none" strike="noStrike" smtClean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X </a:t>
                          </a:r>
                          <a:endParaRPr lang="en-US" altLang="ko-K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600" b="0" i="0" u="none" strike="noStrike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</a:rPr>
                            <a:t>0.9497 </a:t>
                          </a:r>
                          <a:endParaRPr lang="en-US" altLang="ko-KR" sz="1600" b="0" i="0" u="none" strike="noStrike" dirty="0" smtClean="0">
                            <a:solidFill>
                              <a:schemeClr val="tx1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600" smtClean="0">
                              <a:solidFill>
                                <a:srgbClr val="FF0000"/>
                              </a:solidFill>
                              <a:latin typeface="+mn-lt"/>
                            </a:rPr>
                            <a:t>363,600</a:t>
                          </a:r>
                          <a:endParaRPr lang="en-US" altLang="ko-KR" sz="1600" b="0" i="0" u="none" strike="noStrike" dirty="0">
                            <a:solidFill>
                              <a:srgbClr val="FF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7620" marR="7620" marT="7620" marB="0" anchor="ctr"/>
                    </a:tc>
                  </a:tr>
                  <a:tr h="391878">
                    <a:tc>
                      <a:txBody>
                        <a:bodyPr/>
                        <a:lstStyle/>
                        <a:p>
                          <a:pPr marL="0" marR="0" indent="0" algn="ctr" defTabSz="91440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600" baseline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16 CONV(3</a:t>
                          </a:r>
                          <a:r>
                            <a:rPr lang="en-US" altLang="ko-KR" sz="1600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+mn-lt"/>
                              <a:ea typeface="+mn-ea"/>
                              <a:cs typeface="+mn-cs"/>
                            </a:rPr>
                            <a:t>, 128</a:t>
                          </a:r>
                          <a:r>
                            <a:rPr lang="en-US" altLang="ko-KR" sz="1600" baseline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)</a:t>
                          </a:r>
                          <a:r>
                            <a:rPr lang="en-US" altLang="ko-KR" sz="1600" baseline="0" smtClean="0">
                              <a:latin typeface="+mn-lt"/>
                            </a:rPr>
                            <a:t> , 8 Pool</a:t>
                          </a:r>
                          <a:endParaRPr lang="ko-KR" altLang="en-US" sz="1600" dirty="0" smtClean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600" b="0" i="0" u="none" strike="noStrike" dirty="0" smtClean="0">
                              <a:solidFill>
                                <a:srgbClr val="FF0000"/>
                              </a:solidFill>
                              <a:effectLst/>
                              <a:latin typeface="+mn-lt"/>
                            </a:rPr>
                            <a:t>0.9620 </a:t>
                          </a:r>
                          <a:endParaRPr lang="en-US" altLang="ko-KR" sz="1600" b="0" i="0" u="none" strike="noStrike" dirty="0">
                            <a:solidFill>
                              <a:srgbClr val="FF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600" b="0" i="0" u="none" strike="noStrike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</a:rPr>
                            <a:t>0.9423 </a:t>
                          </a:r>
                          <a:endParaRPr lang="en-US" altLang="ko-KR" sz="16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600" b="0" i="0" u="none" strike="noStrike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</a:rPr>
                            <a:t>0.9136 </a:t>
                          </a:r>
                          <a:endParaRPr lang="en-US" altLang="ko-KR" sz="16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600" b="0" i="0" u="none" strike="noStrike" smtClean="0">
                              <a:solidFill>
                                <a:srgbClr val="FF0000"/>
                              </a:solidFill>
                              <a:effectLst/>
                              <a:latin typeface="+mn-lt"/>
                            </a:rPr>
                            <a:t>470,736</a:t>
                          </a:r>
                          <a:endParaRPr lang="en-US" altLang="ko-KR" sz="1600" b="0" i="0" u="none" strike="noStrike" dirty="0">
                            <a:solidFill>
                              <a:srgbClr val="FF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7620" marR="7620" marT="7620" marB="0" anchor="ctr"/>
                    </a:tc>
                  </a:tr>
                  <a:tr h="391878">
                    <a:tc gridSpan="5">
                      <a:txBody>
                        <a:bodyPr/>
                        <a:lstStyle/>
                        <a:p>
                          <a:pPr marL="0" marR="0" indent="0" algn="ctr" defTabSz="91440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60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Only Accuracy</a:t>
                          </a:r>
                          <a:endParaRPr lang="ko-KR" altLang="en-US" sz="1600" dirty="0" smtClean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marL="0" marR="0" lvl="1" indent="0" algn="ctr" defTabSz="91440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altLang="ko-KR" sz="1600" spc="-1" dirty="0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marL="0" marR="0" indent="0" algn="ctr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ko-KR" altLang="en-US" sz="1600" dirty="0" smtClean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marL="0" marR="0" lvl="1" indent="0" algn="ctr" defTabSz="91440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altLang="ko-KR" sz="1600" spc="-1" dirty="0" smtClean="0">
                            <a:solidFill>
                              <a:srgbClr val="FF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marL="0" marR="0" lvl="1" indent="0" algn="ctr" defTabSz="91440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altLang="ko-KR" sz="1400" spc="-1" dirty="0" smtClean="0">
                            <a:solidFill>
                              <a:srgbClr val="FF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</a:endParaRPr>
                        </a:p>
                      </a:txBody>
                      <a:tcPr/>
                    </a:tc>
                  </a:tr>
                  <a:tr h="391878">
                    <a:tc>
                      <a:txBody>
                        <a:bodyPr/>
                        <a:lstStyle/>
                        <a:p>
                          <a:pPr marL="0" marR="0" indent="0" algn="ctr" defTabSz="91440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600" baseline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9 CONV(5</a:t>
                          </a:r>
                          <a:r>
                            <a:rPr lang="en-US" altLang="ko-KR" sz="1600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+mn-lt"/>
                              <a:ea typeface="+mn-ea"/>
                              <a:cs typeface="+mn-cs"/>
                            </a:rPr>
                            <a:t>, 512</a:t>
                          </a:r>
                          <a:r>
                            <a:rPr lang="en-US" altLang="ko-KR" sz="1600" baseline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)</a:t>
                          </a:r>
                          <a:endParaRPr lang="ko-KR" altLang="en-US" sz="1600" dirty="0" smtClean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600" b="0" i="0" u="none" strike="noStrike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</a:rPr>
                            <a:t>0.9535</a:t>
                          </a:r>
                          <a:r>
                            <a:rPr lang="en-US" altLang="ko-KR" sz="1600" b="0" i="0" u="none" strike="noStrike" dirty="0" smtClean="0">
                              <a:solidFill>
                                <a:srgbClr val="FF0000"/>
                              </a:solidFill>
                              <a:effectLst/>
                              <a:latin typeface="+mn-lt"/>
                            </a:rPr>
                            <a:t> </a:t>
                          </a:r>
                          <a:endParaRPr lang="en-US" altLang="ko-KR" sz="1600" b="0" i="0" u="none" strike="noStrike" dirty="0">
                            <a:solidFill>
                              <a:srgbClr val="FF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600" b="0" i="0" u="none" strike="noStrike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</a:rPr>
                            <a:t>X</a:t>
                          </a:r>
                          <a:endParaRPr lang="en-US" altLang="ko-KR" sz="16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600" b="0" i="0" u="none" strike="noStrike" dirty="0" smtClean="0">
                              <a:solidFill>
                                <a:srgbClr val="FF0000"/>
                              </a:solidFill>
                              <a:effectLst/>
                              <a:latin typeface="+mn-lt"/>
                            </a:rPr>
                            <a:t>0.9701</a:t>
                          </a:r>
                          <a:r>
                            <a:rPr lang="en-US" altLang="ko-KR" sz="1600" b="0" i="0" u="none" strike="noStrike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</a:rPr>
                            <a:t> 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600" b="0" i="0" u="none" strike="noStrike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</a:rPr>
                            <a:t>2,071,184</a:t>
                          </a:r>
                          <a:endParaRPr lang="en-US" altLang="ko-KR" sz="16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7620" marR="7620" marT="7620" marB="0" anchor="ctr"/>
                    </a:tc>
                  </a:tr>
                  <a:tr h="391878">
                    <a:tc gridSpan="5">
                      <a:txBody>
                        <a:bodyPr/>
                        <a:lstStyle/>
                        <a:p>
                          <a:pPr marL="0" marR="0" indent="0" algn="ctr" defTabSz="91440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ko-KR" altLang="en-US" sz="1600" dirty="0" smtClean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 fontAlgn="ctr"/>
                          <a:endParaRPr lang="en-US" altLang="ko-KR" sz="1600" b="0" i="0" u="none" strike="noStrike" dirty="0">
                            <a:solidFill>
                              <a:srgbClr val="FF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7620" marR="7620" marT="7620" marB="0" anchor="ctr"/>
                    </a:tc>
                    <a:tc hMerge="1">
                      <a:txBody>
                        <a:bodyPr/>
                        <a:lstStyle/>
                        <a:p>
                          <a:pPr algn="ctr" fontAlgn="ctr"/>
                          <a:endParaRPr lang="en-US" altLang="ko-K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7620" marR="7620" marT="7620" marB="0" anchor="ctr"/>
                    </a:tc>
                    <a:tc hMerge="1">
                      <a:txBody>
                        <a:bodyPr/>
                        <a:lstStyle/>
                        <a:p>
                          <a:pPr algn="ctr" fontAlgn="ctr"/>
                          <a:endParaRPr lang="en-US" altLang="ko-K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7620" marR="7620" marT="7620" marB="0" anchor="ctr"/>
                    </a:tc>
                    <a:tc hMerge="1">
                      <a:txBody>
                        <a:bodyPr/>
                        <a:lstStyle/>
                        <a:p>
                          <a:pPr algn="ctr" fontAlgn="ctr"/>
                          <a:endParaRPr lang="en-US" altLang="ko-KR" sz="1600" b="0" i="0" u="none" strike="noStrike" dirty="0">
                            <a:solidFill>
                              <a:srgbClr val="FF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7620" marR="7620" marT="7620" marB="0" anchor="ctr"/>
                    </a:tc>
                  </a:tr>
                </a:tbl>
              </a:graphicData>
            </a:graphic>
          </p:graphicFrame>
        </mc:Fallback>
      </mc:AlternateContent>
      <p:sp>
        <p:nvSpPr>
          <p:cNvPr id="31" name="TextBox 30"/>
          <p:cNvSpPr txBox="1"/>
          <p:nvPr/>
        </p:nvSpPr>
        <p:spPr>
          <a:xfrm>
            <a:off x="119779" y="3975447"/>
            <a:ext cx="7184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00" b="1" dirty="0" smtClean="0"/>
              <a:t>Custom</a:t>
            </a:r>
          </a:p>
          <a:p>
            <a:pPr algn="ctr"/>
            <a:r>
              <a:rPr lang="en-US" altLang="ko-KR" sz="800" b="1" dirty="0" smtClean="0"/>
              <a:t>channel 64</a:t>
            </a:r>
          </a:p>
          <a:p>
            <a:pPr algn="ctr"/>
            <a:r>
              <a:rPr lang="en-US" altLang="ko-KR" sz="800" b="1" dirty="0" smtClean="0"/>
              <a:t>DO(0.75)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18881" y="3603496"/>
            <a:ext cx="7184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00" b="1" dirty="0"/>
              <a:t>Custom</a:t>
            </a:r>
          </a:p>
          <a:p>
            <a:pPr algn="ctr"/>
            <a:r>
              <a:rPr lang="en-US" altLang="ko-KR" sz="800" b="1" dirty="0"/>
              <a:t>channel 32</a:t>
            </a:r>
          </a:p>
          <a:p>
            <a:pPr algn="ctr"/>
            <a:r>
              <a:rPr lang="en-US" altLang="ko-KR" sz="800" b="1" dirty="0"/>
              <a:t>DO(0.75)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1688" y="5157192"/>
            <a:ext cx="8146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00" b="1" dirty="0" smtClean="0"/>
              <a:t>Custom</a:t>
            </a:r>
          </a:p>
          <a:p>
            <a:pPr algn="ctr"/>
            <a:r>
              <a:rPr lang="en-US" altLang="ko-KR" sz="800" b="1" dirty="0" smtClean="0"/>
              <a:t>channel 128</a:t>
            </a:r>
          </a:p>
          <a:p>
            <a:pPr algn="ctr"/>
            <a:r>
              <a:rPr lang="en-US" altLang="ko-KR" sz="800" b="1" dirty="0" smtClean="0"/>
              <a:t>DO(0.25)+BN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32234" y="4397633"/>
            <a:ext cx="6783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00" b="1" dirty="0" smtClean="0"/>
              <a:t>Custom</a:t>
            </a:r>
          </a:p>
          <a:p>
            <a:pPr algn="ctr"/>
            <a:r>
              <a:rPr lang="en-US" altLang="ko-KR" sz="800" b="1" dirty="0" smtClean="0"/>
              <a:t>VGG style</a:t>
            </a:r>
          </a:p>
          <a:p>
            <a:pPr algn="ctr"/>
            <a:r>
              <a:rPr lang="en-US" altLang="ko-KR" sz="800" b="1" dirty="0" smtClean="0"/>
              <a:t>DO(0.75)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-1246" y="2914784"/>
            <a:ext cx="9605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50" b="1" dirty="0" smtClean="0"/>
              <a:t>base model</a:t>
            </a:r>
            <a:endParaRPr lang="ko-KR" altLang="en-US" sz="1050" b="1" dirty="0"/>
          </a:p>
        </p:txBody>
      </p:sp>
      <p:sp>
        <p:nvSpPr>
          <p:cNvPr id="13" name="Slide Number Placeholder 3"/>
          <p:cNvSpPr txBox="1">
            <a:spLocks/>
          </p:cNvSpPr>
          <p:nvPr/>
        </p:nvSpPr>
        <p:spPr>
          <a:xfrm>
            <a:off x="3505200" y="6520259"/>
            <a:ext cx="2133600" cy="337741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sz="1600" dirty="0" smtClean="0"/>
              <a:t>- </a:t>
            </a:r>
            <a:fld id="{418E402C-A4B3-B44A-8179-21E78BEC4A82}" type="slidenum">
              <a:rPr lang="en-US" sz="1600" smtClean="0"/>
              <a:pPr algn="ctr">
                <a:defRPr/>
              </a:pPr>
              <a:t>5</a:t>
            </a:fld>
            <a:r>
              <a:rPr lang="en-US" sz="1600" dirty="0" smtClean="0"/>
              <a:t> -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1208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CustomShape 1"/>
          <p:cNvSpPr/>
          <p:nvPr/>
        </p:nvSpPr>
        <p:spPr>
          <a:xfrm>
            <a:off x="-209160" y="24120"/>
            <a:ext cx="9559800" cy="72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/>
          <a:lstStyle/>
          <a:p>
            <a:pPr marL="76320" algn="ctr">
              <a:lnSpc>
                <a:spcPct val="115000"/>
              </a:lnSpc>
            </a:pPr>
            <a:r>
              <a:rPr lang="en-US" altLang="ko-KR" sz="3600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Activation Maximization</a:t>
            </a:r>
            <a:endParaRPr lang="en-US" altLang="ko-KR" sz="36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66" name="CustomShape 2"/>
          <p:cNvSpPr/>
          <p:nvPr/>
        </p:nvSpPr>
        <p:spPr>
          <a:xfrm>
            <a:off x="62376" y="1015200"/>
            <a:ext cx="8974120" cy="82962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85840" indent="-284400">
              <a:buClr>
                <a:srgbClr val="000000"/>
              </a:buClr>
              <a:buFont typeface="Arial"/>
              <a:buChar char="•"/>
            </a:pPr>
            <a:r>
              <a:rPr lang="en-US" altLang="ko-KR" dirty="0"/>
              <a:t>Synthesize an input pattern image that can maximize </a:t>
            </a:r>
            <a:r>
              <a:rPr lang="en-US" altLang="ko-KR" dirty="0" smtClean="0"/>
              <a:t>a </a:t>
            </a:r>
            <a:r>
              <a:rPr lang="en-US" altLang="ko-KR" dirty="0"/>
              <a:t>specific neurons activation in arbitrary layers</a:t>
            </a:r>
            <a:r>
              <a:rPr lang="en-US" altLang="ko-KR" dirty="0" smtClean="0"/>
              <a:t>.</a:t>
            </a:r>
          </a:p>
          <a:p>
            <a:pPr marL="285840" indent="-284400">
              <a:buClr>
                <a:srgbClr val="000000"/>
              </a:buClr>
              <a:buFont typeface="Arial"/>
              <a:buChar char="•"/>
            </a:pPr>
            <a:r>
              <a:rPr lang="en-US" altLang="ko-KR" dirty="0"/>
              <a:t>The preferred input can indicate what features of a neuron has learned.</a:t>
            </a:r>
            <a:endParaRPr lang="en-US" altLang="ko-KR" dirty="0" smtClean="0"/>
          </a:p>
        </p:txBody>
      </p:sp>
      <p:sp>
        <p:nvSpPr>
          <p:cNvPr id="13" name="Slide Number Placeholder 3"/>
          <p:cNvSpPr txBox="1">
            <a:spLocks/>
          </p:cNvSpPr>
          <p:nvPr/>
        </p:nvSpPr>
        <p:spPr>
          <a:xfrm>
            <a:off x="3505200" y="6520259"/>
            <a:ext cx="2133600" cy="337741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sz="1600" dirty="0" smtClean="0"/>
              <a:t>- </a:t>
            </a:r>
            <a:fld id="{418E402C-A4B3-B44A-8179-21E78BEC4A82}" type="slidenum">
              <a:rPr lang="en-US" sz="1600" smtClean="0"/>
              <a:pPr algn="ctr">
                <a:defRPr/>
              </a:pPr>
              <a:t>6</a:t>
            </a:fld>
            <a:r>
              <a:rPr lang="en-US" sz="1600" dirty="0" smtClean="0"/>
              <a:t> -</a:t>
            </a:r>
            <a:endParaRPr lang="en-US" sz="16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417" y="2635019"/>
            <a:ext cx="3908095" cy="8115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866" y="4723251"/>
            <a:ext cx="3908094" cy="10221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오른쪽 화살표 1"/>
          <p:cNvSpPr/>
          <p:nvPr/>
        </p:nvSpPr>
        <p:spPr>
          <a:xfrm rot="5400000">
            <a:off x="1656645" y="3810778"/>
            <a:ext cx="1181638" cy="64330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572000" y="2388944"/>
            <a:ext cx="4374916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/>
              <a:t>a: filter</a:t>
            </a:r>
          </a:p>
          <a:p>
            <a:r>
              <a:rPr lang="en-US" altLang="ko-KR" sz="2400" dirty="0" smtClean="0"/>
              <a:t>i: layer index </a:t>
            </a:r>
          </a:p>
          <a:p>
            <a:r>
              <a:rPr lang="en-US" altLang="ko-KR" sz="2400" dirty="0" smtClean="0"/>
              <a:t>l: filter index</a:t>
            </a:r>
          </a:p>
          <a:p>
            <a:r>
              <a:rPr lang="el-GR" altLang="ko-KR" sz="2400" dirty="0" smtClean="0"/>
              <a:t>θ</a:t>
            </a:r>
            <a:r>
              <a:rPr lang="en-US" altLang="ko-KR" sz="2400" dirty="0" smtClean="0"/>
              <a:t>: weight, bias</a:t>
            </a:r>
          </a:p>
          <a:p>
            <a:r>
              <a:rPr lang="en-US" altLang="ko-KR" sz="2400" dirty="0" smtClean="0"/>
              <a:t>x: input noise image</a:t>
            </a:r>
          </a:p>
          <a:p>
            <a:endParaRPr lang="en-US" altLang="ko-KR" sz="2400" dirty="0" smtClean="0"/>
          </a:p>
          <a:p>
            <a:r>
              <a:rPr lang="el-GR" altLang="ko-KR" sz="2400" dirty="0" smtClean="0"/>
              <a:t>η</a:t>
            </a:r>
            <a:r>
              <a:rPr lang="en-US" altLang="ko-KR" sz="2400" dirty="0" smtClean="0"/>
              <a:t>: learning rate</a:t>
            </a:r>
          </a:p>
          <a:p>
            <a:r>
              <a:rPr lang="en-US" altLang="ko-KR" sz="2400" dirty="0"/>
              <a:t>(</a:t>
            </a:r>
            <a:r>
              <a:rPr lang="en-US" altLang="ko-KR" sz="2400" dirty="0" smtClean="0"/>
              <a:t>if </a:t>
            </a:r>
            <a:r>
              <a:rPr lang="el-GR" altLang="ko-KR" sz="2400" dirty="0" smtClean="0"/>
              <a:t>η</a:t>
            </a:r>
            <a:r>
              <a:rPr lang="en-US" altLang="ko-KR" sz="2400" dirty="0" smtClean="0"/>
              <a:t> is low =&gt; focus on </a:t>
            </a:r>
            <a:r>
              <a:rPr lang="en-US" altLang="ko-KR" sz="2400" dirty="0"/>
              <a:t>texture</a:t>
            </a:r>
            <a:r>
              <a:rPr lang="en-US" altLang="ko-KR" sz="2400" dirty="0" smtClean="0"/>
              <a:t>)</a:t>
            </a:r>
          </a:p>
          <a:p>
            <a:r>
              <a:rPr lang="en-US" altLang="ko-KR" sz="2400" dirty="0"/>
              <a:t>(if </a:t>
            </a:r>
            <a:r>
              <a:rPr lang="el-GR" altLang="ko-KR" sz="2400" dirty="0"/>
              <a:t>η</a:t>
            </a:r>
            <a:r>
              <a:rPr lang="en-US" altLang="ko-KR" sz="2400" dirty="0"/>
              <a:t> is </a:t>
            </a:r>
            <a:r>
              <a:rPr lang="en-US" altLang="ko-KR" sz="2400" dirty="0" smtClean="0"/>
              <a:t>high </a:t>
            </a:r>
            <a:r>
              <a:rPr lang="en-US" altLang="ko-KR" sz="2400" dirty="0"/>
              <a:t>=&gt; focus on </a:t>
            </a:r>
            <a:r>
              <a:rPr lang="en-US" altLang="ko-KR" sz="2400" dirty="0" smtClean="0"/>
              <a:t>shape)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620315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CustomShape 1"/>
          <p:cNvSpPr/>
          <p:nvPr/>
        </p:nvSpPr>
        <p:spPr>
          <a:xfrm>
            <a:off x="-209160" y="24120"/>
            <a:ext cx="9559800" cy="72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/>
          <a:lstStyle/>
          <a:p>
            <a:pPr marL="76320" algn="ctr">
              <a:lnSpc>
                <a:spcPct val="115000"/>
              </a:lnSpc>
            </a:pPr>
            <a:r>
              <a:rPr lang="en-US" altLang="ko-KR" sz="3600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AM – </a:t>
            </a:r>
            <a:r>
              <a:rPr lang="en-US" altLang="ko-KR" sz="3600" b="1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Pretrained</a:t>
            </a:r>
            <a:r>
              <a:rPr lang="en-US" altLang="ko-KR" sz="3600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Model (VGG 16)</a:t>
            </a:r>
            <a:endParaRPr lang="en-US" altLang="ko-KR" sz="36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66" name="CustomShape 2"/>
          <p:cNvSpPr/>
          <p:nvPr/>
        </p:nvSpPr>
        <p:spPr>
          <a:xfrm>
            <a:off x="62376" y="1015200"/>
            <a:ext cx="8974120" cy="82962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85840" indent="-284400">
              <a:buClr>
                <a:srgbClr val="000000"/>
              </a:buClr>
              <a:buFont typeface="Arial"/>
              <a:buChar char="•"/>
            </a:pPr>
            <a:endParaRPr lang="en-US" altLang="ko-KR" dirty="0" smtClean="0"/>
          </a:p>
        </p:txBody>
      </p:sp>
      <p:sp>
        <p:nvSpPr>
          <p:cNvPr id="13" name="Slide Number Placeholder 3"/>
          <p:cNvSpPr txBox="1">
            <a:spLocks/>
          </p:cNvSpPr>
          <p:nvPr/>
        </p:nvSpPr>
        <p:spPr>
          <a:xfrm>
            <a:off x="3505200" y="6520259"/>
            <a:ext cx="2133600" cy="337741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sz="1600" dirty="0" smtClean="0"/>
              <a:t>- </a:t>
            </a:r>
            <a:fld id="{418E402C-A4B3-B44A-8179-21E78BEC4A82}" type="slidenum">
              <a:rPr lang="en-US" sz="1600" smtClean="0"/>
              <a:pPr algn="ctr">
                <a:defRPr/>
              </a:pPr>
              <a:t>7</a:t>
            </a:fld>
            <a:r>
              <a:rPr lang="en-US" sz="1600" dirty="0" smtClean="0"/>
              <a:t> -</a:t>
            </a:r>
            <a:endParaRPr lang="en-US" sz="1600" dirty="0"/>
          </a:p>
        </p:txBody>
      </p:sp>
      <p:pic>
        <p:nvPicPr>
          <p:cNvPr id="2050" name="Picture 2" descr="vgg 16ì ëí ì´ë¯¸ì§ ê²ìê²°ê³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553" y="1844824"/>
            <a:ext cx="8111765" cy="4569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ustomShape 2"/>
          <p:cNvSpPr/>
          <p:nvPr/>
        </p:nvSpPr>
        <p:spPr>
          <a:xfrm>
            <a:off x="214776" y="1167600"/>
            <a:ext cx="8974120" cy="82962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85840" indent="-284400">
              <a:buClr>
                <a:srgbClr val="000000"/>
              </a:buClr>
              <a:buFont typeface="Arial"/>
              <a:buChar char="•"/>
            </a:pPr>
            <a:r>
              <a:rPr lang="en-US" altLang="ko-KR" dirty="0" smtClean="0"/>
              <a:t>Input: </a:t>
            </a:r>
            <a:r>
              <a:rPr lang="en-US" altLang="ko-KR" dirty="0" err="1" smtClean="0"/>
              <a:t>imagenet</a:t>
            </a:r>
            <a:r>
              <a:rPr lang="en-US" altLang="ko-KR" dirty="0" smtClean="0"/>
              <a:t> data (224*224*3) </a:t>
            </a:r>
          </a:p>
          <a:p>
            <a:pPr marL="285840" indent="-284400">
              <a:buClr>
                <a:srgbClr val="000000"/>
              </a:buClr>
              <a:buFont typeface="Arial"/>
              <a:buChar char="•"/>
            </a:pPr>
            <a:r>
              <a:rPr lang="en-US" altLang="ko-KR" dirty="0" smtClean="0"/>
              <a:t>Output: 1000 class (ex. zebra, slug, hen, gold fish, etc… 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685172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CustomShape 1"/>
          <p:cNvSpPr/>
          <p:nvPr/>
        </p:nvSpPr>
        <p:spPr>
          <a:xfrm>
            <a:off x="-209160" y="24120"/>
            <a:ext cx="9559800" cy="72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/>
          <a:lstStyle/>
          <a:p>
            <a:pPr marL="76320" algn="ctr">
              <a:lnSpc>
                <a:spcPct val="115000"/>
              </a:lnSpc>
            </a:pPr>
            <a:r>
              <a:rPr lang="en-US" altLang="ko-KR" sz="3600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AM – </a:t>
            </a:r>
            <a:r>
              <a:rPr lang="en-US" altLang="ko-KR" sz="3600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1th </a:t>
            </a:r>
            <a:r>
              <a:rPr lang="en-US" altLang="ko-KR" sz="3600" b="1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Conv</a:t>
            </a:r>
            <a:r>
              <a:rPr lang="en-US" altLang="ko-KR" sz="3600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layer </a:t>
            </a:r>
            <a:r>
              <a:rPr lang="en-US" altLang="ko-KR" sz="3600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(VGG 16)</a:t>
            </a:r>
            <a:endParaRPr lang="en-US" altLang="ko-KR" sz="36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66" name="CustomShape 2"/>
          <p:cNvSpPr/>
          <p:nvPr/>
        </p:nvSpPr>
        <p:spPr>
          <a:xfrm>
            <a:off x="62376" y="5551704"/>
            <a:ext cx="8974120" cy="82962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85840" indent="-284400">
              <a:buClr>
                <a:srgbClr val="000000"/>
              </a:buClr>
              <a:buFont typeface="Arial"/>
              <a:buChar char="•"/>
            </a:pPr>
            <a:endParaRPr lang="en-US" altLang="ko-KR" dirty="0" smtClean="0"/>
          </a:p>
        </p:txBody>
      </p:sp>
      <p:sp>
        <p:nvSpPr>
          <p:cNvPr id="13" name="Slide Number Placeholder 3"/>
          <p:cNvSpPr txBox="1">
            <a:spLocks/>
          </p:cNvSpPr>
          <p:nvPr/>
        </p:nvSpPr>
        <p:spPr>
          <a:xfrm>
            <a:off x="3505200" y="6520259"/>
            <a:ext cx="2133600" cy="337741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sz="1600" dirty="0" smtClean="0"/>
              <a:t>- </a:t>
            </a:r>
            <a:fld id="{418E402C-A4B3-B44A-8179-21E78BEC4A82}" type="slidenum">
              <a:rPr lang="en-US" sz="1600" smtClean="0"/>
              <a:pPr algn="ctr">
                <a:defRPr/>
              </a:pPr>
              <a:t>8</a:t>
            </a:fld>
            <a:r>
              <a:rPr lang="en-US" sz="1600" dirty="0" smtClean="0"/>
              <a:t> -</a:t>
            </a:r>
            <a:endParaRPr lang="en-US" sz="1600" dirty="0"/>
          </a:p>
        </p:txBody>
      </p:sp>
      <p:pic>
        <p:nvPicPr>
          <p:cNvPr id="3074" name="Picture 2" descr="vgg 16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00"/>
          <a:stretch/>
        </p:blipFill>
        <p:spPr bwMode="auto">
          <a:xfrm>
            <a:off x="55816" y="1110361"/>
            <a:ext cx="9006202" cy="1459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모서리가 둥근 직사각형 1"/>
          <p:cNvSpPr/>
          <p:nvPr/>
        </p:nvSpPr>
        <p:spPr>
          <a:xfrm>
            <a:off x="860730" y="1109846"/>
            <a:ext cx="396044" cy="1512168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1" name="Picture 3" descr="C:\Users\BbChip\Desktop\lab_meeting\190413\image\layer0_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326" y="2655797"/>
            <a:ext cx="8567348" cy="1879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BbChip\Desktop\lab_meeting\190413\image\layer0_2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326" y="4570490"/>
            <a:ext cx="8567348" cy="1879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5323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CustomShape 1"/>
          <p:cNvSpPr/>
          <p:nvPr/>
        </p:nvSpPr>
        <p:spPr>
          <a:xfrm>
            <a:off x="-209160" y="24120"/>
            <a:ext cx="9559800" cy="72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/>
          <a:lstStyle/>
          <a:p>
            <a:pPr marL="76320" algn="ctr">
              <a:lnSpc>
                <a:spcPct val="115000"/>
              </a:lnSpc>
            </a:pPr>
            <a:r>
              <a:rPr lang="en-US" altLang="ko-KR" sz="3600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AM – </a:t>
            </a:r>
            <a:r>
              <a:rPr lang="en-US" altLang="ko-KR" sz="3600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2</a:t>
            </a:r>
            <a:r>
              <a:rPr lang="en-US" altLang="ko-KR" sz="3600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th </a:t>
            </a:r>
            <a:r>
              <a:rPr lang="en-US" altLang="ko-KR" sz="3600" b="1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Conv</a:t>
            </a:r>
            <a:r>
              <a:rPr lang="en-US" altLang="ko-KR" sz="36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layer </a:t>
            </a:r>
            <a:r>
              <a:rPr lang="en-US" altLang="ko-KR" sz="3600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(VGG 16)</a:t>
            </a:r>
            <a:endParaRPr lang="en-US" altLang="ko-KR" sz="36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66" name="CustomShape 2"/>
          <p:cNvSpPr/>
          <p:nvPr/>
        </p:nvSpPr>
        <p:spPr>
          <a:xfrm>
            <a:off x="62376" y="5551704"/>
            <a:ext cx="8974120" cy="82962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85840" indent="-284400">
              <a:buClr>
                <a:srgbClr val="000000"/>
              </a:buClr>
              <a:buFont typeface="Arial"/>
              <a:buChar char="•"/>
            </a:pPr>
            <a:endParaRPr lang="en-US" altLang="ko-KR" dirty="0" smtClean="0"/>
          </a:p>
        </p:txBody>
      </p:sp>
      <p:sp>
        <p:nvSpPr>
          <p:cNvPr id="13" name="Slide Number Placeholder 3"/>
          <p:cNvSpPr txBox="1">
            <a:spLocks/>
          </p:cNvSpPr>
          <p:nvPr/>
        </p:nvSpPr>
        <p:spPr>
          <a:xfrm>
            <a:off x="3505200" y="6520259"/>
            <a:ext cx="2133600" cy="337741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sz="1600" dirty="0" smtClean="0"/>
              <a:t>- </a:t>
            </a:r>
            <a:fld id="{418E402C-A4B3-B44A-8179-21E78BEC4A82}" type="slidenum">
              <a:rPr lang="en-US" sz="1600" smtClean="0"/>
              <a:pPr algn="ctr">
                <a:defRPr/>
              </a:pPr>
              <a:t>9</a:t>
            </a:fld>
            <a:r>
              <a:rPr lang="en-US" sz="1600" dirty="0" smtClean="0"/>
              <a:t> -</a:t>
            </a:r>
            <a:endParaRPr lang="en-US" sz="1600" dirty="0"/>
          </a:p>
        </p:txBody>
      </p:sp>
      <p:pic>
        <p:nvPicPr>
          <p:cNvPr id="3074" name="Picture 2" descr="vgg 16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00"/>
          <a:stretch/>
        </p:blipFill>
        <p:spPr bwMode="auto">
          <a:xfrm>
            <a:off x="55816" y="1110361"/>
            <a:ext cx="9006202" cy="1459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모서리가 둥근 직사각형 1"/>
          <p:cNvSpPr/>
          <p:nvPr/>
        </p:nvSpPr>
        <p:spPr>
          <a:xfrm>
            <a:off x="1943708" y="1109846"/>
            <a:ext cx="396044" cy="1512168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1357" y="2655797"/>
            <a:ext cx="8561285" cy="1879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1357" y="4570490"/>
            <a:ext cx="8561285" cy="1879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4573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51825</TotalTime>
  <Words>930</Words>
  <Application>Microsoft Office PowerPoint</Application>
  <PresentationFormat>화면 슬라이드 쇼(4:3)</PresentationFormat>
  <Paragraphs>219</Paragraphs>
  <Slides>23</Slides>
  <Notes>23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4" baseType="lpstr"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Weekly Report</dc:title>
  <dc:creator>Jinsu;Wangwon Lee</dc:creator>
  <cp:lastModifiedBy>Windows 사용자</cp:lastModifiedBy>
  <cp:revision>1479</cp:revision>
  <dcterms:modified xsi:type="dcterms:W3CDTF">2019-04-12T20:00:13Z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5</vt:i4>
  </property>
  <property fmtid="{D5CDD505-2E9C-101B-9397-08002B2CF9AE}" pid="8" name="PresentationFormat">
    <vt:lpwstr>화면 슬라이드 쇼(4:3)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5</vt:i4>
  </property>
</Properties>
</file>